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2"/>
  </p:notesMasterIdLst>
  <p:sldIdLst>
    <p:sldId id="256" r:id="rId2"/>
    <p:sldId id="257" r:id="rId3"/>
    <p:sldId id="265" r:id="rId4"/>
    <p:sldId id="261" r:id="rId5"/>
    <p:sldId id="258" r:id="rId6"/>
    <p:sldId id="275" r:id="rId7"/>
    <p:sldId id="264" r:id="rId8"/>
    <p:sldId id="270" r:id="rId9"/>
    <p:sldId id="271" r:id="rId10"/>
    <p:sldId id="273" r:id="rId11"/>
    <p:sldId id="272" r:id="rId12"/>
    <p:sldId id="277" r:id="rId13"/>
    <p:sldId id="269" r:id="rId14"/>
    <p:sldId id="268" r:id="rId15"/>
    <p:sldId id="267" r:id="rId16"/>
    <p:sldId id="263" r:id="rId17"/>
    <p:sldId id="274" r:id="rId18"/>
    <p:sldId id="278" r:id="rId19"/>
    <p:sldId id="288" r:id="rId20"/>
    <p:sldId id="282" r:id="rId21"/>
    <p:sldId id="283" r:id="rId22"/>
    <p:sldId id="295" r:id="rId23"/>
    <p:sldId id="289" r:id="rId24"/>
    <p:sldId id="279" r:id="rId25"/>
    <p:sldId id="291" r:id="rId26"/>
    <p:sldId id="290" r:id="rId27"/>
    <p:sldId id="296" r:id="rId28"/>
    <p:sldId id="297" r:id="rId29"/>
    <p:sldId id="280" r:id="rId30"/>
    <p:sldId id="281" r:id="rId31"/>
    <p:sldId id="287" r:id="rId32"/>
    <p:sldId id="292" r:id="rId33"/>
    <p:sldId id="294" r:id="rId34"/>
    <p:sldId id="262" r:id="rId35"/>
    <p:sldId id="284" r:id="rId36"/>
    <p:sldId id="286" r:id="rId37"/>
    <p:sldId id="293" r:id="rId38"/>
    <p:sldId id="298" r:id="rId39"/>
    <p:sldId id="285" r:id="rId40"/>
    <p:sldId id="276"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60"/>
  </p:normalViewPr>
  <p:slideViewPr>
    <p:cSldViewPr snapToGrid="0">
      <p:cViewPr varScale="1">
        <p:scale>
          <a:sx n="83" d="100"/>
          <a:sy n="83" d="100"/>
        </p:scale>
        <p:origin x="816" y="5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8231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83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740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39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7909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675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4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4794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875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0073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3061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8426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580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081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3842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858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1526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74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175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9883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326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8696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736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503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0324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0711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649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343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915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691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139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238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744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231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43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888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791088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791088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460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2" name="Picture 1" descr="A blue circle with a white face and grey text&#10;&#10;Description automatically generated">
            <a:extLst>
              <a:ext uri="{FF2B5EF4-FFF2-40B4-BE49-F238E27FC236}">
                <a16:creationId xmlns:a16="http://schemas.microsoft.com/office/drawing/2014/main" id="{24EDEAFD-45D7-7615-B537-E1E8690A79A7}"/>
              </a:ext>
            </a:extLst>
          </p:cNvPr>
          <p:cNvPicPr>
            <a:picLocks noChangeAspect="1"/>
          </p:cNvPicPr>
          <p:nvPr userDrawn="1"/>
        </p:nvPicPr>
        <p:blipFill>
          <a:blip r:embed="rId12"/>
          <a:stretch>
            <a:fillRect/>
          </a:stretch>
        </p:blipFill>
        <p:spPr>
          <a:xfrm>
            <a:off x="7460700" y="162142"/>
            <a:ext cx="1371600" cy="569233"/>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iabc.com/About/Global-Standard"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toronto.iabc.to/2024-ovation-awards/" TargetMode="External"/><Relationship Id="rId5" Type="http://schemas.openxmlformats.org/officeDocument/2006/relationships/hyperlink" Target="https://toronto.iabc.to/resources-for-entrants/" TargetMode="External"/><Relationship Id="rId4" Type="http://schemas.openxmlformats.org/officeDocument/2006/relationships/hyperlink" Target="OVATION%20Judge%20Resourc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722550" y="1947150"/>
            <a:ext cx="5106900" cy="169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p:nvPr/>
        </p:nvSpPr>
        <p:spPr>
          <a:xfrm>
            <a:off x="887850" y="1666404"/>
            <a:ext cx="4646258"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dirty="0">
                <a:solidFill>
                  <a:srgbClr val="009AA6"/>
                </a:solidFill>
              </a:rPr>
              <a:t>OVATION Awards </a:t>
            </a:r>
          </a:p>
          <a:p>
            <a:pPr marL="0" lvl="0" indent="0" algn="l" rtl="0">
              <a:spcBef>
                <a:spcPts val="0"/>
              </a:spcBef>
              <a:spcAft>
                <a:spcPts val="0"/>
              </a:spcAft>
              <a:buNone/>
            </a:pPr>
            <a:r>
              <a:rPr lang="en" sz="4000" b="1" dirty="0">
                <a:solidFill>
                  <a:srgbClr val="009AA6"/>
                </a:solidFill>
              </a:rPr>
              <a:t>Evaluator Training</a:t>
            </a:r>
            <a:endParaRPr sz="4000" b="1" dirty="0">
              <a:solidFill>
                <a:srgbClr val="009AA6"/>
              </a:solidFill>
            </a:endParaRPr>
          </a:p>
        </p:txBody>
      </p:sp>
      <p:sp>
        <p:nvSpPr>
          <p:cNvPr id="56" name="Google Shape;56;p13"/>
          <p:cNvSpPr txBox="1"/>
          <p:nvPr/>
        </p:nvSpPr>
        <p:spPr>
          <a:xfrm>
            <a:off x="887850" y="3073579"/>
            <a:ext cx="4482175"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t>Wednesday January 31, 2024</a:t>
            </a:r>
            <a:endParaRPr sz="2000" dirty="0"/>
          </a:p>
        </p:txBody>
      </p:sp>
      <p:pic>
        <p:nvPicPr>
          <p:cNvPr id="3" name="Picture 2">
            <a:extLst>
              <a:ext uri="{FF2B5EF4-FFF2-40B4-BE49-F238E27FC236}">
                <a16:creationId xmlns:a16="http://schemas.microsoft.com/office/drawing/2014/main" id="{DA69EF55-03B2-9A0C-483E-563063B116F4}"/>
              </a:ext>
            </a:extLst>
          </p:cNvPr>
          <p:cNvPicPr>
            <a:picLocks noChangeAspect="1"/>
          </p:cNvPicPr>
          <p:nvPr/>
        </p:nvPicPr>
        <p:blipFill rotWithShape="1">
          <a:blip r:embed="rId3"/>
          <a:srcRect l="66453" t="26592" r="16773" b="13390"/>
          <a:stretch/>
        </p:blipFill>
        <p:spPr bwMode="auto">
          <a:xfrm>
            <a:off x="7030890" y="1046384"/>
            <a:ext cx="1836484" cy="3696362"/>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2" y="745543"/>
            <a:ext cx="7136188"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rgbClr val="009AA6"/>
                </a:solidFill>
              </a:rPr>
              <a:t>Division 3: Training &amp; Education</a:t>
            </a:r>
            <a:endParaRPr sz="2400" b="1" dirty="0">
              <a:solidFill>
                <a:srgbClr val="009AA6"/>
              </a:solidFill>
            </a:endParaRPr>
          </a:p>
        </p:txBody>
      </p:sp>
      <p:sp>
        <p:nvSpPr>
          <p:cNvPr id="62" name="Google Shape;62;p14"/>
          <p:cNvSpPr txBox="1"/>
          <p:nvPr/>
        </p:nvSpPr>
        <p:spPr>
          <a:xfrm>
            <a:off x="926111" y="1661616"/>
            <a:ext cx="4929124" cy="2154406"/>
          </a:xfrm>
          <a:prstGeom prst="rect">
            <a:avLst/>
          </a:prstGeom>
          <a:noFill/>
          <a:ln>
            <a:noFill/>
          </a:ln>
        </p:spPr>
        <p:txBody>
          <a:bodyPr spcFirstLastPara="1" wrap="square" lIns="91425" tIns="91425" rIns="91425" bIns="91425" anchor="t" anchorCtr="0">
            <a:spAutoFit/>
          </a:bodyPr>
          <a:lstStyle/>
          <a:p>
            <a:pPr marL="0" lvl="0" indent="0">
              <a:lnSpc>
                <a:spcPct val="100000"/>
              </a:lnSpc>
              <a:spcAft>
                <a:spcPts val="0"/>
              </a:spcAft>
              <a:buClr>
                <a:srgbClr val="B634BB"/>
              </a:buClr>
              <a:buSzPts val="900"/>
              <a:buNone/>
            </a:pPr>
            <a:r>
              <a:rPr lang="en-US" sz="2000" dirty="0">
                <a:solidFill>
                  <a:schemeClr val="tx1"/>
                </a:solidFill>
                <a:ea typeface="Arial"/>
                <a:cs typeface="Arial"/>
                <a:sym typeface="Arial"/>
              </a:rPr>
              <a:t>Entries in this division must demonstrate:</a:t>
            </a:r>
          </a:p>
          <a:p>
            <a:pPr marL="0" lvl="0" indent="0">
              <a:lnSpc>
                <a:spcPct val="100000"/>
              </a:lnSpc>
              <a:spcAft>
                <a:spcPts val="0"/>
              </a:spcAft>
              <a:buClr>
                <a:srgbClr val="B634BB"/>
              </a:buClr>
              <a:buSzPts val="900"/>
              <a:buNone/>
            </a:pPr>
            <a:endParaRPr lang="en-US" sz="1200" dirty="0">
              <a:solidFill>
                <a:schemeClr val="tx1"/>
              </a:solidFill>
              <a:ea typeface="Arial"/>
              <a:cs typeface="Arial"/>
              <a:sym typeface="Arial"/>
            </a:endParaRPr>
          </a:p>
          <a:p>
            <a:pPr marL="171450" indent="-171450">
              <a:lnSpc>
                <a:spcPct val="100000"/>
              </a:lnSpc>
              <a:spcAft>
                <a:spcPts val="0"/>
              </a:spcAft>
              <a:buSzPct val="100000"/>
              <a:buFont typeface="Arial" panose="020B0604020202020204" pitchFamily="34" charset="0"/>
              <a:buChar char="•"/>
            </a:pPr>
            <a:r>
              <a:rPr lang="en-US" sz="1600" dirty="0">
                <a:solidFill>
                  <a:schemeClr val="tx1"/>
                </a:solidFill>
                <a:ea typeface="Arial"/>
                <a:cs typeface="Arial"/>
                <a:sym typeface="Arial"/>
              </a:rPr>
              <a:t>Alignment of learning outcomes to goals and objectives</a:t>
            </a:r>
          </a:p>
          <a:p>
            <a:pPr marL="171450" indent="-171450">
              <a:lnSpc>
                <a:spcPct val="100000"/>
              </a:lnSpc>
              <a:spcAft>
                <a:spcPts val="0"/>
              </a:spcAft>
              <a:buSzPct val="100000"/>
              <a:buFont typeface="Arial" panose="020B0604020202020204" pitchFamily="34" charset="0"/>
              <a:buChar char="•"/>
            </a:pPr>
            <a:r>
              <a:rPr lang="en-US" sz="1600" dirty="0">
                <a:solidFill>
                  <a:schemeClr val="tx1"/>
                </a:solidFill>
                <a:ea typeface="Arial"/>
                <a:cs typeface="Arial"/>
                <a:sym typeface="Arial"/>
              </a:rPr>
              <a:t>Alignment of assessments to specific learning outcomes</a:t>
            </a:r>
          </a:p>
          <a:p>
            <a:pPr marL="171450" indent="-171450">
              <a:lnSpc>
                <a:spcPct val="100000"/>
              </a:lnSpc>
              <a:spcAft>
                <a:spcPts val="0"/>
              </a:spcAft>
              <a:buSzPct val="100000"/>
              <a:buFont typeface="Arial" panose="020B0604020202020204" pitchFamily="34" charset="0"/>
              <a:buChar char="•"/>
            </a:pPr>
            <a:r>
              <a:rPr lang="en-US" sz="1600" dirty="0">
                <a:solidFill>
                  <a:schemeClr val="tx1"/>
                </a:solidFill>
                <a:ea typeface="Arial"/>
                <a:cs typeface="Arial"/>
                <a:sym typeface="Arial"/>
              </a:rPr>
              <a:t>Theories and practices of educational excellence</a:t>
            </a:r>
          </a:p>
          <a:p>
            <a:pPr marL="171450" indent="-171450">
              <a:lnSpc>
                <a:spcPct val="100000"/>
              </a:lnSpc>
              <a:spcAft>
                <a:spcPts val="0"/>
              </a:spcAft>
              <a:buSzPct val="100000"/>
              <a:buFont typeface="Arial" panose="020B0604020202020204" pitchFamily="34" charset="0"/>
              <a:buChar char="•"/>
            </a:pPr>
            <a:r>
              <a:rPr lang="en-US" sz="1600" dirty="0">
                <a:solidFill>
                  <a:schemeClr val="tx1"/>
                </a:solidFill>
                <a:ea typeface="Arial"/>
                <a:cs typeface="Arial"/>
                <a:sym typeface="Arial"/>
              </a:rPr>
              <a:t>Impact outside the classroom</a:t>
            </a:r>
          </a:p>
        </p:txBody>
      </p:sp>
      <p:pic>
        <p:nvPicPr>
          <p:cNvPr id="3" name="Picture 2">
            <a:extLst>
              <a:ext uri="{FF2B5EF4-FFF2-40B4-BE49-F238E27FC236}">
                <a16:creationId xmlns:a16="http://schemas.microsoft.com/office/drawing/2014/main" id="{D1F649C6-A67B-BAB6-BB74-5404CB361002}"/>
              </a:ext>
            </a:extLst>
          </p:cNvPr>
          <p:cNvPicPr>
            <a:picLocks noChangeAspect="1"/>
          </p:cNvPicPr>
          <p:nvPr/>
        </p:nvPicPr>
        <p:blipFill>
          <a:blip r:embed="rId3"/>
          <a:stretch>
            <a:fillRect/>
          </a:stretch>
        </p:blipFill>
        <p:spPr>
          <a:xfrm>
            <a:off x="5944879" y="3242662"/>
            <a:ext cx="3037755" cy="1708737"/>
          </a:xfrm>
          <a:prstGeom prst="rect">
            <a:avLst/>
          </a:prstGeom>
        </p:spPr>
      </p:pic>
    </p:spTree>
    <p:extLst>
      <p:ext uri="{BB962C8B-B14F-4D97-AF65-F5344CB8AC3E}">
        <p14:creationId xmlns:p14="http://schemas.microsoft.com/office/powerpoint/2010/main" val="714609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3" y="371177"/>
            <a:ext cx="7136188"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rgbClr val="009AA6"/>
                </a:solidFill>
              </a:rPr>
              <a:t>Division 4: Communication Skills</a:t>
            </a:r>
            <a:endParaRPr sz="2400" b="1" dirty="0">
              <a:solidFill>
                <a:srgbClr val="009AA6"/>
              </a:solidFill>
            </a:endParaRPr>
          </a:p>
        </p:txBody>
      </p:sp>
      <p:sp>
        <p:nvSpPr>
          <p:cNvPr id="62" name="Google Shape;62;p14"/>
          <p:cNvSpPr txBox="1"/>
          <p:nvPr/>
        </p:nvSpPr>
        <p:spPr>
          <a:xfrm>
            <a:off x="919953" y="982816"/>
            <a:ext cx="5519267" cy="3816399"/>
          </a:xfrm>
          <a:prstGeom prst="rect">
            <a:avLst/>
          </a:prstGeom>
          <a:noFill/>
          <a:ln>
            <a:noFill/>
          </a:ln>
        </p:spPr>
        <p:txBody>
          <a:bodyPr spcFirstLastPara="1" wrap="square" lIns="91425" tIns="91425" rIns="91425" bIns="91425" anchor="t" anchorCtr="0">
            <a:spAutoFit/>
          </a:bodyPr>
          <a:lstStyle/>
          <a:p>
            <a:pPr marL="0" indent="0">
              <a:lnSpc>
                <a:spcPct val="100000"/>
              </a:lnSpc>
              <a:spcAft>
                <a:spcPts val="0"/>
              </a:spcAft>
              <a:buNone/>
            </a:pPr>
            <a:r>
              <a:rPr lang="en-US" sz="2000" dirty="0">
                <a:solidFill>
                  <a:schemeClr val="tx1"/>
                </a:solidFill>
              </a:rPr>
              <a:t>This division includes marketing and communication elements that showcase technical skills such as editing, writing, design and multimedia production.</a:t>
            </a:r>
          </a:p>
          <a:p>
            <a:pPr marL="0" indent="0">
              <a:lnSpc>
                <a:spcPct val="100000"/>
              </a:lnSpc>
              <a:spcAft>
                <a:spcPts val="0"/>
              </a:spcAft>
              <a:buNone/>
            </a:pPr>
            <a:endParaRPr lang="en-US" sz="1200" dirty="0">
              <a:solidFill>
                <a:schemeClr val="tx1"/>
              </a:solidFill>
            </a:endParaRPr>
          </a:p>
          <a:p>
            <a:pPr marL="171450" indent="-171450">
              <a:lnSpc>
                <a:spcPct val="100000"/>
              </a:lnSpc>
              <a:spcAft>
                <a:spcPts val="0"/>
              </a:spcAft>
              <a:buFont typeface="Arial" panose="020B0604020202020204" pitchFamily="34" charset="0"/>
              <a:buChar char="•"/>
            </a:pPr>
            <a:r>
              <a:rPr lang="en-US" sz="1600" dirty="0">
                <a:solidFill>
                  <a:schemeClr val="tx1"/>
                </a:solidFill>
              </a:rPr>
              <a:t>Entries in this division are generally tactical in nature and are often part of a larger campaign. </a:t>
            </a:r>
          </a:p>
          <a:p>
            <a:pPr marL="171450" indent="-171450">
              <a:lnSpc>
                <a:spcPct val="100000"/>
              </a:lnSpc>
              <a:spcAft>
                <a:spcPts val="0"/>
              </a:spcAft>
              <a:buFont typeface="Arial" panose="020B0604020202020204" pitchFamily="34" charset="0"/>
              <a:buChar char="•"/>
            </a:pPr>
            <a:r>
              <a:rPr lang="en-US" sz="1600" dirty="0">
                <a:solidFill>
                  <a:schemeClr val="tx1"/>
                </a:solidFill>
              </a:rPr>
              <a:t>The entrant may be in the foundation career level where they are not involved in strategic communications planning. </a:t>
            </a:r>
          </a:p>
          <a:p>
            <a:pPr marL="171450" indent="-171450">
              <a:lnSpc>
                <a:spcPct val="100000"/>
              </a:lnSpc>
              <a:spcAft>
                <a:spcPts val="0"/>
              </a:spcAft>
              <a:buFont typeface="Arial" panose="020B0604020202020204" pitchFamily="34" charset="0"/>
              <a:buChar char="•"/>
            </a:pPr>
            <a:r>
              <a:rPr lang="en-US" sz="1600" dirty="0">
                <a:solidFill>
                  <a:schemeClr val="tx1"/>
                </a:solidFill>
              </a:rPr>
              <a:t>While this division does not evaluate strategic planning ability, work worthy of an IABC award should contribute to the success of the organization. </a:t>
            </a:r>
          </a:p>
          <a:p>
            <a:pPr marL="171450" indent="-171450">
              <a:lnSpc>
                <a:spcPct val="100000"/>
              </a:lnSpc>
              <a:spcAft>
                <a:spcPts val="0"/>
              </a:spcAft>
              <a:buFont typeface="Arial" panose="020B0604020202020204" pitchFamily="34" charset="0"/>
              <a:buChar char="•"/>
            </a:pPr>
            <a:r>
              <a:rPr lang="en-US" sz="1600" dirty="0">
                <a:solidFill>
                  <a:schemeClr val="tx1"/>
                </a:solidFill>
              </a:rPr>
              <a:t>This division does not use a work plan. </a:t>
            </a:r>
          </a:p>
        </p:txBody>
      </p:sp>
      <p:pic>
        <p:nvPicPr>
          <p:cNvPr id="3" name="Picture 2">
            <a:extLst>
              <a:ext uri="{FF2B5EF4-FFF2-40B4-BE49-F238E27FC236}">
                <a16:creationId xmlns:a16="http://schemas.microsoft.com/office/drawing/2014/main" id="{5981F752-9B20-DD06-FCAB-FFF2BA226ACC}"/>
              </a:ext>
            </a:extLst>
          </p:cNvPr>
          <p:cNvPicPr>
            <a:picLocks noChangeAspect="1"/>
          </p:cNvPicPr>
          <p:nvPr/>
        </p:nvPicPr>
        <p:blipFill>
          <a:blip r:embed="rId3"/>
          <a:stretch>
            <a:fillRect/>
          </a:stretch>
        </p:blipFill>
        <p:spPr>
          <a:xfrm>
            <a:off x="6508376" y="2852605"/>
            <a:ext cx="2635624" cy="2192831"/>
          </a:xfrm>
          <a:prstGeom prst="rect">
            <a:avLst/>
          </a:prstGeom>
        </p:spPr>
      </p:pic>
    </p:spTree>
    <p:extLst>
      <p:ext uri="{BB962C8B-B14F-4D97-AF65-F5344CB8AC3E}">
        <p14:creationId xmlns:p14="http://schemas.microsoft.com/office/powerpoint/2010/main" val="1084983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722550" y="1947150"/>
            <a:ext cx="5106900" cy="169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5;p13">
            <a:extLst>
              <a:ext uri="{FF2B5EF4-FFF2-40B4-BE49-F238E27FC236}">
                <a16:creationId xmlns:a16="http://schemas.microsoft.com/office/drawing/2014/main" id="{4F5BD6BE-1614-F88E-BBD9-71A540D6B8D4}"/>
              </a:ext>
            </a:extLst>
          </p:cNvPr>
          <p:cNvSpPr txBox="1"/>
          <p:nvPr/>
        </p:nvSpPr>
        <p:spPr>
          <a:xfrm>
            <a:off x="918455" y="1661342"/>
            <a:ext cx="47946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dirty="0">
                <a:solidFill>
                  <a:srgbClr val="009AA6"/>
                </a:solidFill>
              </a:rPr>
              <a:t>Evaluating</a:t>
            </a:r>
            <a:br>
              <a:rPr lang="en" sz="4000" b="1" dirty="0">
                <a:solidFill>
                  <a:srgbClr val="009AA6"/>
                </a:solidFill>
              </a:rPr>
            </a:br>
            <a:r>
              <a:rPr lang="en" sz="4000" b="1" dirty="0">
                <a:solidFill>
                  <a:srgbClr val="009AA6"/>
                </a:solidFill>
              </a:rPr>
              <a:t>the awards</a:t>
            </a:r>
            <a:endParaRPr sz="4000" b="1" dirty="0">
              <a:solidFill>
                <a:srgbClr val="009AA6"/>
              </a:solidFill>
            </a:endParaRPr>
          </a:p>
        </p:txBody>
      </p:sp>
      <p:pic>
        <p:nvPicPr>
          <p:cNvPr id="8" name="Picture 7">
            <a:extLst>
              <a:ext uri="{FF2B5EF4-FFF2-40B4-BE49-F238E27FC236}">
                <a16:creationId xmlns:a16="http://schemas.microsoft.com/office/drawing/2014/main" id="{D44D5C8F-E491-FF45-487D-8554A04F7C0A}"/>
              </a:ext>
            </a:extLst>
          </p:cNvPr>
          <p:cNvPicPr>
            <a:picLocks noChangeAspect="1"/>
          </p:cNvPicPr>
          <p:nvPr/>
        </p:nvPicPr>
        <p:blipFill>
          <a:blip r:embed="rId3"/>
          <a:stretch>
            <a:fillRect/>
          </a:stretch>
        </p:blipFill>
        <p:spPr>
          <a:xfrm>
            <a:off x="5713055" y="2571750"/>
            <a:ext cx="3167743" cy="2375807"/>
          </a:xfrm>
          <a:prstGeom prst="rect">
            <a:avLst/>
          </a:prstGeom>
        </p:spPr>
      </p:pic>
    </p:spTree>
    <p:extLst>
      <p:ext uri="{BB962C8B-B14F-4D97-AF65-F5344CB8AC3E}">
        <p14:creationId xmlns:p14="http://schemas.microsoft.com/office/powerpoint/2010/main" val="65251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5" y="744221"/>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Only SMART submissions win</a:t>
            </a:r>
            <a:endParaRPr sz="3200" b="1" dirty="0">
              <a:solidFill>
                <a:srgbClr val="009AA6"/>
              </a:solidFill>
            </a:endParaRPr>
          </a:p>
        </p:txBody>
      </p:sp>
      <p:pic>
        <p:nvPicPr>
          <p:cNvPr id="4" name="Picture 3">
            <a:extLst>
              <a:ext uri="{FF2B5EF4-FFF2-40B4-BE49-F238E27FC236}">
                <a16:creationId xmlns:a16="http://schemas.microsoft.com/office/drawing/2014/main" id="{5E6BC77C-FAE5-4898-B8C3-BAA1B98A8E84}"/>
              </a:ext>
            </a:extLst>
          </p:cNvPr>
          <p:cNvPicPr>
            <a:picLocks noChangeAspect="1"/>
          </p:cNvPicPr>
          <p:nvPr/>
        </p:nvPicPr>
        <p:blipFill rotWithShape="1">
          <a:blip r:embed="rId3"/>
          <a:srcRect l="25178" t="25020" r="10569" b="21033"/>
          <a:stretch/>
        </p:blipFill>
        <p:spPr>
          <a:xfrm>
            <a:off x="919955" y="1524661"/>
            <a:ext cx="6858000" cy="3238897"/>
          </a:xfrm>
          <a:prstGeom prst="rect">
            <a:avLst/>
          </a:prstGeom>
        </p:spPr>
      </p:pic>
    </p:spTree>
    <p:extLst>
      <p:ext uri="{BB962C8B-B14F-4D97-AF65-F5344CB8AC3E}">
        <p14:creationId xmlns:p14="http://schemas.microsoft.com/office/powerpoint/2010/main" val="1171791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21241" y="747365"/>
            <a:ext cx="6925225"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IABC’s 7 Point Scale of Excellence</a:t>
            </a:r>
            <a:endParaRPr sz="3200" b="1" dirty="0">
              <a:solidFill>
                <a:srgbClr val="009AA6"/>
              </a:solidFill>
            </a:endParaRPr>
          </a:p>
        </p:txBody>
      </p:sp>
      <p:pic>
        <p:nvPicPr>
          <p:cNvPr id="3" name="Picture 2">
            <a:extLst>
              <a:ext uri="{FF2B5EF4-FFF2-40B4-BE49-F238E27FC236}">
                <a16:creationId xmlns:a16="http://schemas.microsoft.com/office/drawing/2014/main" id="{ABBD79B1-E818-4C16-B83E-37B107A2587A}"/>
              </a:ext>
            </a:extLst>
          </p:cNvPr>
          <p:cNvPicPr>
            <a:picLocks noChangeAspect="1"/>
          </p:cNvPicPr>
          <p:nvPr/>
        </p:nvPicPr>
        <p:blipFill rotWithShape="1">
          <a:blip r:embed="rId3"/>
          <a:srcRect l="30764" t="50540" r="23159" b="21915"/>
          <a:stretch/>
        </p:blipFill>
        <p:spPr>
          <a:xfrm>
            <a:off x="1611199" y="1584581"/>
            <a:ext cx="7315200" cy="2459983"/>
          </a:xfrm>
          <a:prstGeom prst="rect">
            <a:avLst/>
          </a:prstGeom>
        </p:spPr>
      </p:pic>
      <p:sp>
        <p:nvSpPr>
          <p:cNvPr id="2" name="Star: 5 Points 1">
            <a:extLst>
              <a:ext uri="{FF2B5EF4-FFF2-40B4-BE49-F238E27FC236}">
                <a16:creationId xmlns:a16="http://schemas.microsoft.com/office/drawing/2014/main" id="{C33708B0-8527-43B6-B2EA-84315E99F0FD}"/>
              </a:ext>
            </a:extLst>
          </p:cNvPr>
          <p:cNvSpPr/>
          <p:nvPr/>
        </p:nvSpPr>
        <p:spPr>
          <a:xfrm>
            <a:off x="1463534" y="3014418"/>
            <a:ext cx="45719"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E2CA8D-8C00-407A-8601-FD3414789E14}"/>
              </a:ext>
            </a:extLst>
          </p:cNvPr>
          <p:cNvSpPr txBox="1"/>
          <p:nvPr/>
        </p:nvSpPr>
        <p:spPr>
          <a:xfrm>
            <a:off x="453224" y="2814572"/>
            <a:ext cx="936033" cy="523220"/>
          </a:xfrm>
          <a:prstGeom prst="rect">
            <a:avLst/>
          </a:prstGeom>
          <a:noFill/>
        </p:spPr>
        <p:txBody>
          <a:bodyPr wrap="square" rtlCol="0">
            <a:spAutoFit/>
          </a:bodyPr>
          <a:lstStyle/>
          <a:p>
            <a:r>
              <a:rPr lang="en-US" dirty="0"/>
              <a:t>Starting point at 4</a:t>
            </a:r>
          </a:p>
        </p:txBody>
      </p:sp>
    </p:spTree>
    <p:extLst>
      <p:ext uri="{BB962C8B-B14F-4D97-AF65-F5344CB8AC3E}">
        <p14:creationId xmlns:p14="http://schemas.microsoft.com/office/powerpoint/2010/main" val="1621872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2" y="745328"/>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rgbClr val="009AA6"/>
                </a:solidFill>
              </a:rPr>
              <a:t>Awards of Merit and Excellence</a:t>
            </a:r>
            <a:endParaRPr sz="3200" b="1" dirty="0">
              <a:solidFill>
                <a:srgbClr val="009AA6"/>
              </a:solidFill>
            </a:endParaRPr>
          </a:p>
        </p:txBody>
      </p:sp>
      <p:pic>
        <p:nvPicPr>
          <p:cNvPr id="3" name="Picture 2">
            <a:extLst>
              <a:ext uri="{FF2B5EF4-FFF2-40B4-BE49-F238E27FC236}">
                <a16:creationId xmlns:a16="http://schemas.microsoft.com/office/drawing/2014/main" id="{B44E3EC9-EFE6-401C-AD8E-EB54083E8BC6}"/>
              </a:ext>
            </a:extLst>
          </p:cNvPr>
          <p:cNvPicPr>
            <a:picLocks noChangeAspect="1"/>
          </p:cNvPicPr>
          <p:nvPr/>
        </p:nvPicPr>
        <p:blipFill rotWithShape="1">
          <a:blip r:embed="rId3"/>
          <a:srcRect l="43612" t="50000" r="31177" b="20373"/>
          <a:stretch/>
        </p:blipFill>
        <p:spPr>
          <a:xfrm>
            <a:off x="1848602" y="1671474"/>
            <a:ext cx="4572000" cy="2549062"/>
          </a:xfrm>
          <a:prstGeom prst="rect">
            <a:avLst/>
          </a:prstGeom>
        </p:spPr>
      </p:pic>
    </p:spTree>
    <p:extLst>
      <p:ext uri="{BB962C8B-B14F-4D97-AF65-F5344CB8AC3E}">
        <p14:creationId xmlns:p14="http://schemas.microsoft.com/office/powerpoint/2010/main" val="3561041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47" y="746472"/>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Best of the Best Award</a:t>
            </a:r>
            <a:endParaRPr sz="3200" b="1" dirty="0">
              <a:solidFill>
                <a:srgbClr val="009AA6"/>
              </a:solidFill>
            </a:endParaRPr>
          </a:p>
        </p:txBody>
      </p:sp>
      <p:sp>
        <p:nvSpPr>
          <p:cNvPr id="62" name="Google Shape;62;p14"/>
          <p:cNvSpPr txBox="1"/>
          <p:nvPr/>
        </p:nvSpPr>
        <p:spPr>
          <a:xfrm>
            <a:off x="919947" y="1662097"/>
            <a:ext cx="7317604" cy="2862292"/>
          </a:xfrm>
          <a:prstGeom prst="rect">
            <a:avLst/>
          </a:prstGeom>
          <a:noFill/>
          <a:ln>
            <a:noFill/>
          </a:ln>
        </p:spPr>
        <p:txBody>
          <a:bodyPr spcFirstLastPara="1" wrap="square" lIns="91425" tIns="91425" rIns="91425" bIns="91425" anchor="t" anchorCtr="0">
            <a:spAutoFit/>
          </a:bodyPr>
          <a:lstStyle/>
          <a:p>
            <a:pPr marL="0" indent="0">
              <a:lnSpc>
                <a:spcPct val="100000"/>
              </a:lnSpc>
              <a:spcAft>
                <a:spcPts val="0"/>
              </a:spcAft>
              <a:buNone/>
            </a:pPr>
            <a:r>
              <a:rPr lang="en-US" sz="2000" dirty="0">
                <a:solidFill>
                  <a:schemeClr val="tx1"/>
                </a:solidFill>
              </a:rPr>
              <a:t>The cutoff for ‘Best of the Best’ is an overall score of 6.0 or higher, above the Award of Excellence cutoff of 5.75. This will create a small pool because most Excellence winners have an overall score of between 5.75-5.99.</a:t>
            </a:r>
          </a:p>
          <a:p>
            <a:pPr marL="0" indent="0">
              <a:lnSpc>
                <a:spcPct val="100000"/>
              </a:lnSpc>
              <a:spcAft>
                <a:spcPts val="0"/>
              </a:spcAft>
              <a:buNone/>
            </a:pPr>
            <a:endParaRPr lang="en-US" sz="2000" dirty="0">
              <a:solidFill>
                <a:schemeClr val="tx1"/>
              </a:solidFill>
            </a:endParaRPr>
          </a:p>
          <a:p>
            <a:pPr marL="0" indent="0">
              <a:lnSpc>
                <a:spcPct val="100000"/>
              </a:lnSpc>
              <a:spcAft>
                <a:spcPts val="0"/>
              </a:spcAft>
              <a:buNone/>
            </a:pPr>
            <a:r>
              <a:rPr lang="en-US" sz="2000" dirty="0">
                <a:solidFill>
                  <a:schemeClr val="tx1"/>
                </a:solidFill>
              </a:rPr>
              <a:t>If evaluators score an entry at 6.0 or higher, and wish to propose the entry for ‘Best of the Best’ honors, we ask that they write a few sentences explaining why they recommend it.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19192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1" y="746181"/>
            <a:ext cx="6925225"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Selecting the Best of the Best</a:t>
            </a:r>
            <a:endParaRPr sz="3200" b="1" dirty="0">
              <a:solidFill>
                <a:srgbClr val="009AA6"/>
              </a:solidFill>
            </a:endParaRPr>
          </a:p>
        </p:txBody>
      </p:sp>
      <p:sp>
        <p:nvSpPr>
          <p:cNvPr id="62" name="Google Shape;62;p14"/>
          <p:cNvSpPr txBox="1"/>
          <p:nvPr/>
        </p:nvSpPr>
        <p:spPr>
          <a:xfrm>
            <a:off x="919950" y="1664804"/>
            <a:ext cx="7333503" cy="3139291"/>
          </a:xfrm>
          <a:prstGeom prst="rect">
            <a:avLst/>
          </a:prstGeom>
          <a:noFill/>
          <a:ln>
            <a:noFill/>
          </a:ln>
        </p:spPr>
        <p:txBody>
          <a:bodyPr spcFirstLastPara="1" wrap="square" lIns="91425" tIns="91425" rIns="91425" bIns="91425" anchor="t" anchorCtr="0">
            <a:spAutoFit/>
          </a:bodyPr>
          <a:lstStyle/>
          <a:p>
            <a:pPr marL="0" indent="0">
              <a:lnSpc>
                <a:spcPct val="100000"/>
              </a:lnSpc>
              <a:spcAft>
                <a:spcPts val="0"/>
              </a:spcAft>
              <a:buNone/>
            </a:pPr>
            <a:r>
              <a:rPr lang="en-US" sz="2000" dirty="0">
                <a:solidFill>
                  <a:schemeClr val="tx1"/>
                </a:solidFill>
              </a:rPr>
              <a:t>Once all evaluations are complete, a committee will review all entries that scored 6.0 or higher.</a:t>
            </a:r>
          </a:p>
          <a:p>
            <a:pPr marL="0" indent="0">
              <a:lnSpc>
                <a:spcPct val="100000"/>
              </a:lnSpc>
              <a:spcAft>
                <a:spcPts val="0"/>
              </a:spcAft>
              <a:buNone/>
            </a:pPr>
            <a:endParaRPr lang="en-US" sz="2000" dirty="0">
              <a:solidFill>
                <a:schemeClr val="tx1"/>
              </a:solidFill>
            </a:endParaRPr>
          </a:p>
          <a:p>
            <a:pPr marL="0" indent="0">
              <a:lnSpc>
                <a:spcPct val="100000"/>
              </a:lnSpc>
              <a:spcAft>
                <a:spcPts val="0"/>
              </a:spcAft>
              <a:buNone/>
            </a:pPr>
            <a:r>
              <a:rPr lang="en-US" sz="2000" dirty="0">
                <a:solidFill>
                  <a:schemeClr val="tx1"/>
                </a:solidFill>
              </a:rPr>
              <a:t>The ‘Best of the Best’ Award will go to ONE entry which best demonstrates:</a:t>
            </a:r>
          </a:p>
          <a:p>
            <a:pPr marL="0" indent="0">
              <a:lnSpc>
                <a:spcPct val="100000"/>
              </a:lnSpc>
              <a:spcAft>
                <a:spcPts val="0"/>
              </a:spcAft>
              <a:buNone/>
            </a:pPr>
            <a:endParaRPr lang="en-US" sz="1200" dirty="0">
              <a:solidFill>
                <a:schemeClr val="tx1"/>
              </a:solidFill>
            </a:endParaRPr>
          </a:p>
          <a:p>
            <a:pPr marL="285750" indent="-285750">
              <a:lnSpc>
                <a:spcPct val="100000"/>
              </a:lnSpc>
              <a:spcAft>
                <a:spcPts val="0"/>
              </a:spcAft>
              <a:buFont typeface="Arial" panose="020B0604020202020204" pitchFamily="34" charset="0"/>
              <a:buChar char="•"/>
            </a:pPr>
            <a:r>
              <a:rPr lang="en-US" sz="2000" dirty="0">
                <a:solidFill>
                  <a:schemeClr val="tx1"/>
                </a:solidFill>
              </a:rPr>
              <a:t>Innovative thinking/unique approaches</a:t>
            </a:r>
          </a:p>
          <a:p>
            <a:pPr marL="285750" indent="-285750">
              <a:lnSpc>
                <a:spcPct val="100000"/>
              </a:lnSpc>
              <a:spcAft>
                <a:spcPts val="0"/>
              </a:spcAft>
              <a:buFont typeface="Arial" panose="020B0604020202020204" pitchFamily="34" charset="0"/>
              <a:buChar char="•"/>
            </a:pPr>
            <a:r>
              <a:rPr lang="en-US" sz="2000" dirty="0">
                <a:solidFill>
                  <a:schemeClr val="tx1"/>
                </a:solidFill>
              </a:rPr>
              <a:t>Work that raises the standards of the communication profession/drives the profession forward</a:t>
            </a:r>
          </a:p>
          <a:p>
            <a:pPr marL="285750" indent="-285750">
              <a:lnSpc>
                <a:spcPct val="100000"/>
              </a:lnSpc>
              <a:spcAft>
                <a:spcPts val="0"/>
              </a:spcAft>
              <a:buFont typeface="Arial" panose="020B0604020202020204" pitchFamily="34" charset="0"/>
              <a:buChar char="•"/>
            </a:pPr>
            <a:r>
              <a:rPr lang="en-US" sz="2000" dirty="0">
                <a:solidFill>
                  <a:schemeClr val="tx1"/>
                </a:solidFill>
              </a:rPr>
              <a:t>Work that leads to outstanding business or social outcomes</a:t>
            </a:r>
          </a:p>
        </p:txBody>
      </p:sp>
    </p:spTree>
    <p:extLst>
      <p:ext uri="{BB962C8B-B14F-4D97-AF65-F5344CB8AC3E}">
        <p14:creationId xmlns:p14="http://schemas.microsoft.com/office/powerpoint/2010/main" val="2937414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722550" y="1947150"/>
            <a:ext cx="5106900" cy="169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p:nvPr/>
        </p:nvSpPr>
        <p:spPr>
          <a:xfrm>
            <a:off x="918455" y="1661338"/>
            <a:ext cx="47946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dirty="0">
                <a:solidFill>
                  <a:srgbClr val="009AA6"/>
                </a:solidFill>
              </a:rPr>
              <a:t>The evaluation process</a:t>
            </a:r>
            <a:endParaRPr sz="4000" b="1" dirty="0">
              <a:solidFill>
                <a:srgbClr val="009AA6"/>
              </a:solidFill>
            </a:endParaRPr>
          </a:p>
        </p:txBody>
      </p:sp>
      <p:pic>
        <p:nvPicPr>
          <p:cNvPr id="3" name="Picture 2">
            <a:extLst>
              <a:ext uri="{FF2B5EF4-FFF2-40B4-BE49-F238E27FC236}">
                <a16:creationId xmlns:a16="http://schemas.microsoft.com/office/drawing/2014/main" id="{9A403F4C-48BC-B89C-0F0B-E9EE31E9BF52}"/>
              </a:ext>
            </a:extLst>
          </p:cNvPr>
          <p:cNvPicPr>
            <a:picLocks noChangeAspect="1"/>
          </p:cNvPicPr>
          <p:nvPr/>
        </p:nvPicPr>
        <p:blipFill>
          <a:blip r:embed="rId3"/>
          <a:stretch>
            <a:fillRect/>
          </a:stretch>
        </p:blipFill>
        <p:spPr>
          <a:xfrm>
            <a:off x="5737180" y="2792250"/>
            <a:ext cx="3096906" cy="2064604"/>
          </a:xfrm>
          <a:prstGeom prst="rect">
            <a:avLst/>
          </a:prstGeom>
        </p:spPr>
      </p:pic>
    </p:spTree>
    <p:extLst>
      <p:ext uri="{BB962C8B-B14F-4D97-AF65-F5344CB8AC3E}">
        <p14:creationId xmlns:p14="http://schemas.microsoft.com/office/powerpoint/2010/main" val="1473094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2" y="750888"/>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Conflict of Interest</a:t>
            </a:r>
            <a:endParaRPr sz="3200" b="1" dirty="0">
              <a:solidFill>
                <a:srgbClr val="009AA6"/>
              </a:solidFill>
            </a:endParaRPr>
          </a:p>
        </p:txBody>
      </p:sp>
      <p:sp>
        <p:nvSpPr>
          <p:cNvPr id="2" name="TextBox 1">
            <a:extLst>
              <a:ext uri="{FF2B5EF4-FFF2-40B4-BE49-F238E27FC236}">
                <a16:creationId xmlns:a16="http://schemas.microsoft.com/office/drawing/2014/main" id="{245F1295-F357-A9FC-35D9-FB3540F37C5E}"/>
              </a:ext>
            </a:extLst>
          </p:cNvPr>
          <p:cNvSpPr txBox="1"/>
          <p:nvPr/>
        </p:nvSpPr>
        <p:spPr>
          <a:xfrm>
            <a:off x="919955" y="1663943"/>
            <a:ext cx="3755412" cy="1631216"/>
          </a:xfrm>
          <a:prstGeom prst="rect">
            <a:avLst/>
          </a:prstGeom>
          <a:noFill/>
        </p:spPr>
        <p:txBody>
          <a:bodyPr wrap="square" rtlCol="0">
            <a:spAutoFit/>
          </a:bodyPr>
          <a:lstStyle/>
          <a:p>
            <a:r>
              <a:rPr lang="en-US" sz="2000" dirty="0"/>
              <a:t>Check your entries immediately upon receiving them for any conflicts to allow for any conflicting entries to be reassigned to another evaluator</a:t>
            </a:r>
          </a:p>
        </p:txBody>
      </p:sp>
      <p:pic>
        <p:nvPicPr>
          <p:cNvPr id="5" name="Picture 4">
            <a:extLst>
              <a:ext uri="{FF2B5EF4-FFF2-40B4-BE49-F238E27FC236}">
                <a16:creationId xmlns:a16="http://schemas.microsoft.com/office/drawing/2014/main" id="{A98DD766-C9C6-23EF-377E-E91A427FA74F}"/>
              </a:ext>
            </a:extLst>
          </p:cNvPr>
          <p:cNvPicPr>
            <a:picLocks noChangeAspect="1"/>
          </p:cNvPicPr>
          <p:nvPr/>
        </p:nvPicPr>
        <p:blipFill>
          <a:blip r:embed="rId3"/>
          <a:stretch>
            <a:fillRect/>
          </a:stretch>
        </p:blipFill>
        <p:spPr>
          <a:xfrm>
            <a:off x="5036916" y="1657182"/>
            <a:ext cx="3187129" cy="2101588"/>
          </a:xfrm>
          <a:prstGeom prst="rect">
            <a:avLst/>
          </a:prstGeom>
        </p:spPr>
      </p:pic>
    </p:spTree>
    <p:extLst>
      <p:ext uri="{BB962C8B-B14F-4D97-AF65-F5344CB8AC3E}">
        <p14:creationId xmlns:p14="http://schemas.microsoft.com/office/powerpoint/2010/main" val="131770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22349" y="747434"/>
            <a:ext cx="6132704"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Training overview</a:t>
            </a:r>
            <a:endParaRPr sz="3200" b="1" dirty="0">
              <a:solidFill>
                <a:srgbClr val="009AA6"/>
              </a:solidFill>
            </a:endParaRPr>
          </a:p>
        </p:txBody>
      </p:sp>
      <p:sp>
        <p:nvSpPr>
          <p:cNvPr id="62" name="Google Shape;62;p14"/>
          <p:cNvSpPr txBox="1"/>
          <p:nvPr/>
        </p:nvSpPr>
        <p:spPr>
          <a:xfrm>
            <a:off x="922349" y="1665305"/>
            <a:ext cx="3649651" cy="1661963"/>
          </a:xfrm>
          <a:prstGeom prst="rect">
            <a:avLst/>
          </a:prstGeom>
          <a:noFill/>
          <a:ln>
            <a:noFill/>
          </a:ln>
        </p:spPr>
        <p:txBody>
          <a:bodyPr spcFirstLastPara="1" wrap="square" lIns="91425" tIns="91425" rIns="91425" bIns="91425" anchor="t" anchorCtr="0">
            <a:spAutoFit/>
          </a:bodyPr>
          <a:lstStyle/>
          <a:p>
            <a:r>
              <a:rPr lang="en-US" sz="2000" dirty="0"/>
              <a:t>OVATION Awards Divisions</a:t>
            </a:r>
          </a:p>
          <a:p>
            <a:r>
              <a:rPr lang="en-US" sz="2000" dirty="0"/>
              <a:t>Evaluating the Awards</a:t>
            </a:r>
          </a:p>
          <a:p>
            <a:r>
              <a:rPr lang="en-US" sz="2000" dirty="0"/>
              <a:t>The Evaluation Process</a:t>
            </a:r>
          </a:p>
          <a:p>
            <a:r>
              <a:rPr lang="en-US" sz="2000" dirty="0"/>
              <a:t>Q &amp; A </a:t>
            </a:r>
          </a:p>
          <a:p>
            <a:pPr marL="0" lvl="0" indent="0" algn="l" rtl="0">
              <a:spcBef>
                <a:spcPts val="0"/>
              </a:spcBef>
              <a:spcAft>
                <a:spcPts val="0"/>
              </a:spcAft>
              <a:buNone/>
            </a:pPr>
            <a:endParaRPr sz="1600" dirty="0"/>
          </a:p>
        </p:txBody>
      </p:sp>
      <p:pic>
        <p:nvPicPr>
          <p:cNvPr id="3074" name="Picture 2" descr="Multiethnic Group Of People And Evaluation Concept Stock Photo - Image ...">
            <a:extLst>
              <a:ext uri="{FF2B5EF4-FFF2-40B4-BE49-F238E27FC236}">
                <a16:creationId xmlns:a16="http://schemas.microsoft.com/office/drawing/2014/main" id="{8CA8CE0C-806A-47CF-948A-34F1E691E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715" y="1673670"/>
            <a:ext cx="3434763" cy="22725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25497" y="749549"/>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What you might see</a:t>
            </a:r>
            <a:endParaRPr sz="3200" b="1" dirty="0">
              <a:solidFill>
                <a:srgbClr val="009AA6"/>
              </a:solidFill>
            </a:endParaRPr>
          </a:p>
        </p:txBody>
      </p:sp>
      <p:sp>
        <p:nvSpPr>
          <p:cNvPr id="62" name="Google Shape;62;p14"/>
          <p:cNvSpPr txBox="1"/>
          <p:nvPr/>
        </p:nvSpPr>
        <p:spPr>
          <a:xfrm>
            <a:off x="925497" y="1665356"/>
            <a:ext cx="4024537" cy="2554515"/>
          </a:xfrm>
          <a:prstGeom prst="rect">
            <a:avLst/>
          </a:prstGeom>
          <a:noFill/>
          <a:ln>
            <a:noFill/>
          </a:ln>
        </p:spPr>
        <p:txBody>
          <a:bodyPr spcFirstLastPara="1" wrap="square" lIns="91425" tIns="91425" rIns="91425" bIns="91425" anchor="t" anchorCtr="0">
            <a:spAutoFit/>
          </a:bodyPr>
          <a:lstStyle/>
          <a:p>
            <a:pPr marL="285750" indent="-285750">
              <a:lnSpc>
                <a:spcPct val="100000"/>
              </a:lnSpc>
              <a:spcAft>
                <a:spcPts val="0"/>
              </a:spcAft>
              <a:buFont typeface="Arial" panose="020B0604020202020204" pitchFamily="34" charset="0"/>
              <a:buChar char="•"/>
            </a:pPr>
            <a:r>
              <a:rPr lang="en-US" sz="2000" dirty="0">
                <a:solidFill>
                  <a:schemeClr val="tx1"/>
                </a:solidFill>
              </a:rPr>
              <a:t>Entered in the wrong category </a:t>
            </a:r>
          </a:p>
          <a:p>
            <a:pPr marL="285750" indent="-285750">
              <a:lnSpc>
                <a:spcPct val="100000"/>
              </a:lnSpc>
              <a:spcAft>
                <a:spcPts val="0"/>
              </a:spcAft>
              <a:buFont typeface="Arial" panose="020B0604020202020204" pitchFamily="34" charset="0"/>
              <a:buChar char="•"/>
            </a:pPr>
            <a:r>
              <a:rPr lang="en-US" sz="2000" dirty="0">
                <a:solidFill>
                  <a:schemeClr val="tx1"/>
                </a:solidFill>
              </a:rPr>
              <a:t>Work plan over 4 pages</a:t>
            </a:r>
          </a:p>
          <a:p>
            <a:pPr marL="285750" indent="-285750">
              <a:lnSpc>
                <a:spcPct val="100000"/>
              </a:lnSpc>
              <a:spcAft>
                <a:spcPts val="0"/>
              </a:spcAft>
              <a:buFont typeface="Arial" panose="020B0604020202020204" pitchFamily="34" charset="0"/>
              <a:buChar char="•"/>
            </a:pPr>
            <a:r>
              <a:rPr lang="en-US" sz="2000" dirty="0">
                <a:solidFill>
                  <a:schemeClr val="tx1"/>
                </a:solidFill>
              </a:rPr>
              <a:t>No cohesive story</a:t>
            </a:r>
          </a:p>
          <a:p>
            <a:pPr marL="285750" indent="-285750">
              <a:lnSpc>
                <a:spcPct val="100000"/>
              </a:lnSpc>
              <a:spcAft>
                <a:spcPts val="0"/>
              </a:spcAft>
              <a:buFont typeface="Arial" panose="020B0604020202020204" pitchFamily="34" charset="0"/>
              <a:buChar char="•"/>
            </a:pPr>
            <a:r>
              <a:rPr lang="en-US" sz="2000" dirty="0">
                <a:solidFill>
                  <a:schemeClr val="tx1"/>
                </a:solidFill>
              </a:rPr>
              <a:t>TMI - too much information</a:t>
            </a:r>
          </a:p>
          <a:p>
            <a:pPr marL="285750" indent="-285750">
              <a:lnSpc>
                <a:spcPct val="100000"/>
              </a:lnSpc>
              <a:spcAft>
                <a:spcPts val="0"/>
              </a:spcAft>
              <a:buFont typeface="Arial" panose="020B0604020202020204" pitchFamily="34" charset="0"/>
              <a:buChar char="•"/>
            </a:pPr>
            <a:r>
              <a:rPr lang="en-US" sz="2000" dirty="0">
                <a:solidFill>
                  <a:schemeClr val="tx1"/>
                </a:solidFill>
              </a:rPr>
              <a:t>Missing metrics</a:t>
            </a:r>
          </a:p>
          <a:p>
            <a:pPr marL="285750" indent="-285750">
              <a:lnSpc>
                <a:spcPct val="100000"/>
              </a:lnSpc>
              <a:spcAft>
                <a:spcPts val="0"/>
              </a:spcAft>
              <a:buFont typeface="Arial" panose="020B0604020202020204" pitchFamily="34" charset="0"/>
              <a:buChar char="•"/>
            </a:pPr>
            <a:r>
              <a:rPr lang="en-US" sz="2000" dirty="0">
                <a:solidFill>
                  <a:schemeClr val="tx1"/>
                </a:solidFill>
              </a:rPr>
              <a:t>Missing client letter</a:t>
            </a:r>
          </a:p>
          <a:p>
            <a:pPr marL="285750" indent="-285750">
              <a:lnSpc>
                <a:spcPct val="100000"/>
              </a:lnSpc>
              <a:spcAft>
                <a:spcPts val="0"/>
              </a:spcAft>
              <a:buFont typeface="Arial" panose="020B0604020202020204" pitchFamily="34" charset="0"/>
              <a:buChar char="•"/>
            </a:pPr>
            <a:r>
              <a:rPr lang="en-US" sz="2000" dirty="0">
                <a:solidFill>
                  <a:schemeClr val="tx1"/>
                </a:solidFill>
              </a:rPr>
              <a:t>Missing Work Sample</a:t>
            </a:r>
          </a:p>
          <a:p>
            <a:pPr marL="0" lvl="0" indent="0" algn="l" rtl="0">
              <a:spcBef>
                <a:spcPts val="0"/>
              </a:spcBef>
              <a:spcAft>
                <a:spcPts val="0"/>
              </a:spcAft>
              <a:buNone/>
            </a:pPr>
            <a:endParaRPr dirty="0"/>
          </a:p>
        </p:txBody>
      </p:sp>
      <p:pic>
        <p:nvPicPr>
          <p:cNvPr id="3076" name="Picture 4" descr="What Are the 12 Core Functions of a Drug and Alcohol Counselor?">
            <a:extLst>
              <a:ext uri="{FF2B5EF4-FFF2-40B4-BE49-F238E27FC236}">
                <a16:creationId xmlns:a16="http://schemas.microsoft.com/office/drawing/2014/main" id="{D5634DB8-B32D-4DD7-B85B-950A32102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1003" y="1185862"/>
            <a:ext cx="2857500"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654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4" y="747141"/>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Disqualification</a:t>
            </a:r>
            <a:endParaRPr sz="3200" b="1" dirty="0">
              <a:solidFill>
                <a:srgbClr val="009AA6"/>
              </a:solidFill>
            </a:endParaRPr>
          </a:p>
        </p:txBody>
      </p:sp>
      <p:sp>
        <p:nvSpPr>
          <p:cNvPr id="62" name="Google Shape;62;p14"/>
          <p:cNvSpPr txBox="1"/>
          <p:nvPr/>
        </p:nvSpPr>
        <p:spPr>
          <a:xfrm>
            <a:off x="911195" y="1664115"/>
            <a:ext cx="6429300" cy="2954625"/>
          </a:xfrm>
          <a:prstGeom prst="rect">
            <a:avLst/>
          </a:prstGeom>
          <a:noFill/>
          <a:ln>
            <a:noFill/>
          </a:ln>
        </p:spPr>
        <p:txBody>
          <a:bodyPr spcFirstLastPara="1" wrap="square" lIns="91425" tIns="91425" rIns="91425" bIns="91425" anchor="t" anchorCtr="0">
            <a:spAutoFit/>
          </a:bodyPr>
          <a:lstStyle/>
          <a:p>
            <a:pPr marL="0" indent="0">
              <a:lnSpc>
                <a:spcPct val="100000"/>
              </a:lnSpc>
              <a:spcAft>
                <a:spcPts val="0"/>
              </a:spcAft>
              <a:buNone/>
            </a:pPr>
            <a:r>
              <a:rPr lang="en-US" sz="2000" b="1" dirty="0">
                <a:solidFill>
                  <a:schemeClr val="tx1"/>
                </a:solidFill>
              </a:rPr>
              <a:t>Submissions will be disqualified if:</a:t>
            </a:r>
          </a:p>
          <a:p>
            <a:pPr marL="342900" indent="-342900">
              <a:lnSpc>
                <a:spcPct val="100000"/>
              </a:lnSpc>
              <a:spcAft>
                <a:spcPts val="0"/>
              </a:spcAft>
              <a:buFont typeface="Arial" panose="020B0604020202020204" pitchFamily="34" charset="0"/>
              <a:buChar char="•"/>
            </a:pPr>
            <a:r>
              <a:rPr lang="en-US" sz="2000" dirty="0">
                <a:solidFill>
                  <a:schemeClr val="tx1"/>
                </a:solidFill>
              </a:rPr>
              <a:t>Ethical standards not met</a:t>
            </a:r>
          </a:p>
          <a:p>
            <a:pPr marL="342900" indent="-342900">
              <a:lnSpc>
                <a:spcPct val="100000"/>
              </a:lnSpc>
              <a:spcAft>
                <a:spcPts val="0"/>
              </a:spcAft>
              <a:buFont typeface="Arial" panose="020B0604020202020204" pitchFamily="34" charset="0"/>
              <a:buChar char="•"/>
            </a:pPr>
            <a:r>
              <a:rPr lang="en-US" sz="2000" dirty="0">
                <a:solidFill>
                  <a:schemeClr val="tx1"/>
                </a:solidFill>
              </a:rPr>
              <a:t>Work plan exceeds four pages</a:t>
            </a:r>
          </a:p>
          <a:p>
            <a:pPr marL="342900" indent="-342900">
              <a:lnSpc>
                <a:spcPct val="100000"/>
              </a:lnSpc>
              <a:spcAft>
                <a:spcPts val="0"/>
              </a:spcAft>
              <a:buFont typeface="Arial" panose="020B0604020202020204" pitchFamily="34" charset="0"/>
              <a:buChar char="•"/>
            </a:pPr>
            <a:r>
              <a:rPr lang="en-US" sz="2000" dirty="0">
                <a:solidFill>
                  <a:schemeClr val="tx1"/>
                </a:solidFill>
              </a:rPr>
              <a:t>Entry doesn’t support work samples</a:t>
            </a:r>
          </a:p>
          <a:p>
            <a:pPr marL="342900" indent="-342900">
              <a:lnSpc>
                <a:spcPct val="100000"/>
              </a:lnSpc>
              <a:spcAft>
                <a:spcPts val="0"/>
              </a:spcAft>
              <a:buFont typeface="Arial" panose="020B0604020202020204" pitchFamily="34" charset="0"/>
              <a:buChar char="•"/>
            </a:pPr>
            <a:r>
              <a:rPr lang="en-US" sz="2000" dirty="0">
                <a:solidFill>
                  <a:schemeClr val="tx1"/>
                </a:solidFill>
              </a:rPr>
              <a:t>Work isn’t completed within the time required</a:t>
            </a:r>
            <a:br>
              <a:rPr lang="en-US" sz="2000" dirty="0">
                <a:solidFill>
                  <a:schemeClr val="tx1"/>
                </a:solidFill>
              </a:rPr>
            </a:br>
            <a:r>
              <a:rPr lang="en-US" sz="2000" dirty="0">
                <a:solidFill>
                  <a:schemeClr val="tx1"/>
                </a:solidFill>
              </a:rPr>
              <a:t>(3 years prior to Dec 31, 2023)</a:t>
            </a:r>
          </a:p>
          <a:p>
            <a:pPr marL="342900" indent="-342900">
              <a:lnSpc>
                <a:spcPct val="100000"/>
              </a:lnSpc>
              <a:spcAft>
                <a:spcPts val="0"/>
              </a:spcAft>
              <a:buFont typeface="Arial" panose="020B0604020202020204" pitchFamily="34" charset="0"/>
              <a:buChar char="•"/>
            </a:pPr>
            <a:r>
              <a:rPr lang="en-US" sz="2000" dirty="0">
                <a:solidFill>
                  <a:schemeClr val="tx1"/>
                </a:solidFill>
              </a:rPr>
              <a:t>Contact the IABC/Toronto VP Programs and provide a detailed explanation of why you think the submission should be disqualified</a:t>
            </a:r>
            <a:endParaRPr dirty="0"/>
          </a:p>
        </p:txBody>
      </p:sp>
      <p:pic>
        <p:nvPicPr>
          <p:cNvPr id="2052" name="Picture 4" descr="Disqualified Red Rubber Stamp Icon On Transparent Background Stock ...">
            <a:extLst>
              <a:ext uri="{FF2B5EF4-FFF2-40B4-BE49-F238E27FC236}">
                <a16:creationId xmlns:a16="http://schemas.microsoft.com/office/drawing/2014/main" id="{DCA261E5-48B1-41DC-A420-0DD8FA1935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1" b="4581"/>
          <a:stretch/>
        </p:blipFill>
        <p:spPr bwMode="auto">
          <a:xfrm>
            <a:off x="5623563" y="870173"/>
            <a:ext cx="1909372" cy="188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139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06449" y="1598150"/>
            <a:ext cx="1806016"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rgbClr val="009AA6"/>
                </a:solidFill>
              </a:rPr>
              <a:t>IABC’s Code of Ethics</a:t>
            </a:r>
          </a:p>
        </p:txBody>
      </p:sp>
      <p:sp>
        <p:nvSpPr>
          <p:cNvPr id="62" name="Google Shape;62;p14"/>
          <p:cNvSpPr txBox="1"/>
          <p:nvPr/>
        </p:nvSpPr>
        <p:spPr>
          <a:xfrm>
            <a:off x="2752220" y="747932"/>
            <a:ext cx="5636406" cy="4062620"/>
          </a:xfrm>
          <a:prstGeom prst="rect">
            <a:avLst/>
          </a:prstGeom>
          <a:noFill/>
          <a:ln>
            <a:noFill/>
          </a:ln>
        </p:spPr>
        <p:txBody>
          <a:bodyPr spcFirstLastPara="1" wrap="square" lIns="91425" tIns="91425" rIns="91425" bIns="91425" anchor="t" anchorCtr="0">
            <a:spAutoFit/>
          </a:bodyPr>
          <a:lstStyle/>
          <a:p>
            <a:pPr marL="342900" indent="-342900" algn="l" fontAlgn="base">
              <a:buFont typeface="+mj-lt"/>
              <a:buAutoNum type="arabicPeriod"/>
            </a:pPr>
            <a:r>
              <a:rPr lang="en-US" b="1" i="0" dirty="0">
                <a:solidFill>
                  <a:srgbClr val="231F20"/>
                </a:solidFill>
                <a:effectLst/>
                <a:latin typeface="+mn-lt"/>
              </a:rPr>
              <a:t>I  am honest.</a:t>
            </a:r>
            <a:r>
              <a:rPr lang="en-US" b="0" i="0" dirty="0">
                <a:solidFill>
                  <a:srgbClr val="231F20"/>
                </a:solidFill>
                <a:effectLst/>
                <a:latin typeface="+mn-lt"/>
              </a:rPr>
              <a:t> My actions bring respect for and trust in the communication profession.</a:t>
            </a:r>
            <a:endParaRPr lang="en-US" b="1" i="0" dirty="0">
              <a:solidFill>
                <a:srgbClr val="231F20"/>
              </a:solidFill>
              <a:effectLst/>
              <a:latin typeface="+mn-lt"/>
            </a:endParaRPr>
          </a:p>
          <a:p>
            <a:pPr marL="342900" indent="-342900" algn="l" fontAlgn="base">
              <a:buFont typeface="+mj-lt"/>
              <a:buAutoNum type="arabicPeriod"/>
            </a:pPr>
            <a:r>
              <a:rPr lang="en-US" b="1" i="0" dirty="0">
                <a:solidFill>
                  <a:srgbClr val="231F20"/>
                </a:solidFill>
                <a:effectLst/>
                <a:latin typeface="+mn-lt"/>
              </a:rPr>
              <a:t>I communicate accurate information</a:t>
            </a:r>
            <a:r>
              <a:rPr lang="en-US" b="0" i="0" dirty="0">
                <a:solidFill>
                  <a:srgbClr val="231F20"/>
                </a:solidFill>
                <a:effectLst/>
                <a:latin typeface="+mn-lt"/>
              </a:rPr>
              <a:t> and promptly correct any errors.</a:t>
            </a:r>
          </a:p>
          <a:p>
            <a:pPr marL="342900" indent="-342900" algn="l" fontAlgn="base">
              <a:buFont typeface="+mj-lt"/>
              <a:buAutoNum type="arabicPeriod"/>
            </a:pPr>
            <a:r>
              <a:rPr lang="en-US" b="1" i="0" dirty="0">
                <a:solidFill>
                  <a:srgbClr val="231F20"/>
                </a:solidFill>
                <a:effectLst/>
                <a:latin typeface="+mn-lt"/>
              </a:rPr>
              <a:t>I obey laws and public policies</a:t>
            </a:r>
            <a:r>
              <a:rPr lang="en-US" b="0" i="0" dirty="0">
                <a:solidFill>
                  <a:srgbClr val="231F20"/>
                </a:solidFill>
                <a:effectLst/>
                <a:latin typeface="+mn-lt"/>
              </a:rPr>
              <a:t>; if I violate any law or public policy, I act promptly to correct the situation.</a:t>
            </a:r>
          </a:p>
          <a:p>
            <a:pPr marL="342900" indent="-342900" algn="l" fontAlgn="base">
              <a:buFont typeface="+mj-lt"/>
              <a:buAutoNum type="arabicPeriod"/>
            </a:pPr>
            <a:r>
              <a:rPr lang="en-US" b="1" i="0" dirty="0">
                <a:solidFill>
                  <a:srgbClr val="231F20"/>
                </a:solidFill>
                <a:effectLst/>
                <a:latin typeface="+mn-lt"/>
              </a:rPr>
              <a:t>I protect confidential information</a:t>
            </a:r>
            <a:r>
              <a:rPr lang="en-US" b="0" i="0" dirty="0">
                <a:solidFill>
                  <a:srgbClr val="231F20"/>
                </a:solidFill>
                <a:effectLst/>
                <a:latin typeface="+mn-lt"/>
              </a:rPr>
              <a:t> while acting within the law.</a:t>
            </a:r>
          </a:p>
          <a:p>
            <a:pPr marL="342900" indent="-342900" algn="l" fontAlgn="base">
              <a:buFont typeface="+mj-lt"/>
              <a:buAutoNum type="arabicPeriod"/>
            </a:pPr>
            <a:r>
              <a:rPr lang="en-US" b="1" i="0" dirty="0">
                <a:solidFill>
                  <a:srgbClr val="231F20"/>
                </a:solidFill>
                <a:effectLst/>
                <a:latin typeface="+mn-lt"/>
              </a:rPr>
              <a:t>I support the ideals of free speech</a:t>
            </a:r>
            <a:r>
              <a:rPr lang="en-US" b="0" i="0" dirty="0">
                <a:solidFill>
                  <a:srgbClr val="231F20"/>
                </a:solidFill>
                <a:effectLst/>
                <a:latin typeface="+mn-lt"/>
              </a:rPr>
              <a:t>, freedom of assembly, and access to an open marketplace of ideas.</a:t>
            </a:r>
          </a:p>
          <a:p>
            <a:pPr marL="342900" indent="-342900" algn="l" fontAlgn="base">
              <a:buFont typeface="+mj-lt"/>
              <a:buAutoNum type="arabicPeriod"/>
            </a:pPr>
            <a:r>
              <a:rPr lang="en-US" b="1" i="0" dirty="0">
                <a:solidFill>
                  <a:srgbClr val="231F20"/>
                </a:solidFill>
                <a:effectLst/>
                <a:latin typeface="+mn-lt"/>
              </a:rPr>
              <a:t>I am sensitive to others</a:t>
            </a:r>
            <a:r>
              <a:rPr lang="en-US" b="0" i="0" dirty="0">
                <a:solidFill>
                  <a:srgbClr val="231F20"/>
                </a:solidFill>
                <a:effectLst/>
                <a:latin typeface="+mn-lt"/>
              </a:rPr>
              <a:t> cultural values and beliefs.</a:t>
            </a:r>
          </a:p>
          <a:p>
            <a:pPr marL="342900" indent="-342900" algn="l" fontAlgn="base">
              <a:buFont typeface="+mj-lt"/>
              <a:buAutoNum type="arabicPeriod"/>
            </a:pPr>
            <a:r>
              <a:rPr lang="en-US" b="1" i="0" dirty="0">
                <a:solidFill>
                  <a:srgbClr val="231F20"/>
                </a:solidFill>
                <a:effectLst/>
                <a:latin typeface="+mn-lt"/>
              </a:rPr>
              <a:t>I give credit to others for their work </a:t>
            </a:r>
            <a:r>
              <a:rPr lang="en-US" b="0" i="0" dirty="0">
                <a:solidFill>
                  <a:srgbClr val="231F20"/>
                </a:solidFill>
                <a:effectLst/>
                <a:latin typeface="+mn-lt"/>
              </a:rPr>
              <a:t>and cite my sources</a:t>
            </a:r>
            <a:r>
              <a:rPr lang="en-US" b="1" i="0" dirty="0">
                <a:solidFill>
                  <a:srgbClr val="231F20"/>
                </a:solidFill>
                <a:effectLst/>
                <a:latin typeface="+mn-lt"/>
              </a:rPr>
              <a:t>.</a:t>
            </a:r>
            <a:endParaRPr lang="en-US" b="0" i="0" dirty="0">
              <a:solidFill>
                <a:srgbClr val="231F20"/>
              </a:solidFill>
              <a:effectLst/>
              <a:latin typeface="+mn-lt"/>
            </a:endParaRPr>
          </a:p>
          <a:p>
            <a:pPr marL="342900" indent="-342900" algn="l" fontAlgn="base">
              <a:buFont typeface="+mj-lt"/>
              <a:buAutoNum type="arabicPeriod"/>
            </a:pPr>
            <a:r>
              <a:rPr lang="en-US" b="1" i="0" dirty="0">
                <a:solidFill>
                  <a:srgbClr val="231F20"/>
                </a:solidFill>
                <a:effectLst/>
                <a:latin typeface="+mn-lt"/>
              </a:rPr>
              <a:t>I do not use confidential information </a:t>
            </a:r>
            <a:r>
              <a:rPr lang="en-US" b="0" i="0" dirty="0">
                <a:solidFill>
                  <a:srgbClr val="231F20"/>
                </a:solidFill>
                <a:effectLst/>
                <a:latin typeface="+mn-lt"/>
              </a:rPr>
              <a:t>for personal benefit.</a:t>
            </a:r>
          </a:p>
          <a:p>
            <a:pPr marL="342900" indent="-342900" algn="l" fontAlgn="base">
              <a:buFont typeface="+mj-lt"/>
              <a:buAutoNum type="arabicPeriod"/>
            </a:pPr>
            <a:r>
              <a:rPr lang="en-US" b="1" i="0" dirty="0">
                <a:solidFill>
                  <a:srgbClr val="231F20"/>
                </a:solidFill>
                <a:effectLst/>
                <a:latin typeface="+mn-lt"/>
              </a:rPr>
              <a:t>I do not represent conflicting or competing interests </a:t>
            </a:r>
            <a:r>
              <a:rPr lang="en-US" b="0" i="0" dirty="0">
                <a:solidFill>
                  <a:srgbClr val="231F20"/>
                </a:solidFill>
                <a:effectLst/>
                <a:latin typeface="+mn-lt"/>
              </a:rPr>
              <a:t>without full disclosure and the written consent of those involved.</a:t>
            </a:r>
          </a:p>
          <a:p>
            <a:pPr marL="342900" indent="-342900" algn="l" fontAlgn="base">
              <a:buFont typeface="+mj-lt"/>
              <a:buAutoNum type="arabicPeriod"/>
            </a:pPr>
            <a:r>
              <a:rPr lang="en-US" b="1" i="0" dirty="0">
                <a:solidFill>
                  <a:srgbClr val="231F20"/>
                </a:solidFill>
                <a:effectLst/>
                <a:latin typeface="+mn-lt"/>
              </a:rPr>
              <a:t>I do not accept undisclosed gifts or payments</a:t>
            </a:r>
            <a:r>
              <a:rPr lang="en-US" b="0" i="0" dirty="0">
                <a:solidFill>
                  <a:srgbClr val="231F20"/>
                </a:solidFill>
                <a:effectLst/>
                <a:latin typeface="+mn-lt"/>
              </a:rPr>
              <a:t> for professional services from anyone other than a client or employer.</a:t>
            </a:r>
          </a:p>
          <a:p>
            <a:pPr marL="342900" indent="-342900" algn="l" fontAlgn="base">
              <a:buFont typeface="+mj-lt"/>
              <a:buAutoNum type="arabicPeriod"/>
            </a:pPr>
            <a:r>
              <a:rPr lang="en-US" b="1" i="0" dirty="0">
                <a:solidFill>
                  <a:srgbClr val="231F20"/>
                </a:solidFill>
                <a:effectLst/>
                <a:latin typeface="+mn-lt"/>
              </a:rPr>
              <a:t>I do not guarantee results</a:t>
            </a:r>
            <a:r>
              <a:rPr lang="en-US" b="0" i="0" dirty="0">
                <a:solidFill>
                  <a:srgbClr val="231F20"/>
                </a:solidFill>
                <a:effectLst/>
                <a:latin typeface="+mn-lt"/>
              </a:rPr>
              <a:t> that are beyond my power to deliver.</a:t>
            </a:r>
          </a:p>
        </p:txBody>
      </p:sp>
    </p:spTree>
    <p:extLst>
      <p:ext uri="{BB962C8B-B14F-4D97-AF65-F5344CB8AC3E}">
        <p14:creationId xmlns:p14="http://schemas.microsoft.com/office/powerpoint/2010/main" val="1639179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5" y="748732"/>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Evaluating process </a:t>
            </a:r>
            <a:endParaRPr sz="3200" b="1" dirty="0">
              <a:solidFill>
                <a:srgbClr val="009AA6"/>
              </a:solidFill>
            </a:endParaRPr>
          </a:p>
        </p:txBody>
      </p:sp>
      <p:pic>
        <p:nvPicPr>
          <p:cNvPr id="6" name="Picture 5">
            <a:extLst>
              <a:ext uri="{FF2B5EF4-FFF2-40B4-BE49-F238E27FC236}">
                <a16:creationId xmlns:a16="http://schemas.microsoft.com/office/drawing/2014/main" id="{F1A10EBF-D150-4593-BBF6-3E846F547AAC}"/>
              </a:ext>
            </a:extLst>
          </p:cNvPr>
          <p:cNvPicPr>
            <a:picLocks noChangeAspect="1"/>
          </p:cNvPicPr>
          <p:nvPr/>
        </p:nvPicPr>
        <p:blipFill rotWithShape="1">
          <a:blip r:embed="rId3"/>
          <a:srcRect l="29533" t="17917" r="15247" b="6533"/>
          <a:stretch/>
        </p:blipFill>
        <p:spPr>
          <a:xfrm>
            <a:off x="3665478" y="1457617"/>
            <a:ext cx="4572000" cy="3518599"/>
          </a:xfrm>
          <a:prstGeom prst="rect">
            <a:avLst/>
          </a:prstGeom>
        </p:spPr>
      </p:pic>
      <p:pic>
        <p:nvPicPr>
          <p:cNvPr id="4098" name="Picture 2" descr="Evaluation Is Not Complicated - The Performance Improvement Blog">
            <a:extLst>
              <a:ext uri="{FF2B5EF4-FFF2-40B4-BE49-F238E27FC236}">
                <a16:creationId xmlns:a16="http://schemas.microsoft.com/office/drawing/2014/main" id="{FB675738-4078-4CA7-8DB5-534E75A9E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27" y="1888948"/>
            <a:ext cx="3200400" cy="259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215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4" y="745220"/>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Evaluating process </a:t>
            </a:r>
            <a:endParaRPr sz="3200" b="1" dirty="0">
              <a:solidFill>
                <a:srgbClr val="009AA6"/>
              </a:solidFill>
            </a:endParaRPr>
          </a:p>
        </p:txBody>
      </p:sp>
      <p:sp>
        <p:nvSpPr>
          <p:cNvPr id="62" name="Google Shape;62;p14"/>
          <p:cNvSpPr txBox="1"/>
          <p:nvPr/>
        </p:nvSpPr>
        <p:spPr>
          <a:xfrm>
            <a:off x="919954" y="1664114"/>
            <a:ext cx="6429300" cy="3262401"/>
          </a:xfrm>
          <a:prstGeom prst="rect">
            <a:avLst/>
          </a:prstGeom>
          <a:noFill/>
          <a:ln>
            <a:noFill/>
          </a:ln>
        </p:spPr>
        <p:txBody>
          <a:bodyPr spcFirstLastPara="1" wrap="square" lIns="91425" tIns="91425" rIns="91425" bIns="91425" anchor="t" anchorCtr="0">
            <a:spAutoFit/>
          </a:bodyPr>
          <a:lstStyle/>
          <a:p>
            <a:pPr marL="342900" indent="-342900">
              <a:lnSpc>
                <a:spcPct val="100000"/>
              </a:lnSpc>
              <a:spcAft>
                <a:spcPts val="0"/>
              </a:spcAft>
              <a:buAutoNum type="arabicPeriod"/>
            </a:pPr>
            <a:r>
              <a:rPr lang="en-US" sz="2000" dirty="0">
                <a:solidFill>
                  <a:schemeClr val="tx1"/>
                </a:solidFill>
              </a:rPr>
              <a:t>Evaluate the awards first on your own</a:t>
            </a:r>
          </a:p>
          <a:p>
            <a:pPr marL="342900" indent="-342900">
              <a:lnSpc>
                <a:spcPct val="100000"/>
              </a:lnSpc>
              <a:spcAft>
                <a:spcPts val="0"/>
              </a:spcAft>
              <a:buAutoNum type="arabicPeriod"/>
            </a:pPr>
            <a:r>
              <a:rPr lang="en-US" sz="2000" dirty="0">
                <a:solidFill>
                  <a:schemeClr val="tx1"/>
                </a:solidFill>
              </a:rPr>
              <a:t>Each one takes approximate 1-2 hours</a:t>
            </a:r>
          </a:p>
          <a:p>
            <a:pPr marL="342900" indent="-342900">
              <a:lnSpc>
                <a:spcPct val="100000"/>
              </a:lnSpc>
              <a:spcAft>
                <a:spcPts val="0"/>
              </a:spcAft>
              <a:buAutoNum type="arabicPeriod"/>
            </a:pPr>
            <a:r>
              <a:rPr lang="en-US" sz="2000" dirty="0">
                <a:solidFill>
                  <a:schemeClr val="tx1"/>
                </a:solidFill>
              </a:rPr>
              <a:t>You will receive an email with information on your judging partner and how to access your assigned entries from Amie</a:t>
            </a:r>
          </a:p>
          <a:p>
            <a:pPr marL="342900" indent="-342900">
              <a:lnSpc>
                <a:spcPct val="100000"/>
              </a:lnSpc>
              <a:spcAft>
                <a:spcPts val="0"/>
              </a:spcAft>
              <a:buAutoNum type="arabicPeriod"/>
            </a:pPr>
            <a:r>
              <a:rPr lang="en-US" sz="2000" dirty="0">
                <a:solidFill>
                  <a:schemeClr val="tx1"/>
                </a:solidFill>
              </a:rPr>
              <a:t>Commit to a timeframe with your partner to reconcile together</a:t>
            </a:r>
          </a:p>
          <a:p>
            <a:pPr marL="342900" indent="-342900">
              <a:lnSpc>
                <a:spcPct val="100000"/>
              </a:lnSpc>
              <a:spcAft>
                <a:spcPts val="0"/>
              </a:spcAft>
              <a:buAutoNum type="arabicPeriod"/>
            </a:pPr>
            <a:r>
              <a:rPr lang="en-US" sz="2000" dirty="0">
                <a:solidFill>
                  <a:schemeClr val="tx1"/>
                </a:solidFill>
              </a:rPr>
              <a:t>After you have evaluated the entries on your own, then reconcile </a:t>
            </a:r>
            <a:r>
              <a:rPr lang="en-US" sz="2000" b="1" dirty="0">
                <a:solidFill>
                  <a:srgbClr val="FF0000"/>
                </a:solidFill>
              </a:rPr>
              <a:t>each</a:t>
            </a:r>
            <a:r>
              <a:rPr lang="en-US" sz="2000" dirty="0">
                <a:solidFill>
                  <a:schemeClr val="tx1"/>
                </a:solidFill>
              </a:rPr>
              <a:t>  score in </a:t>
            </a:r>
            <a:r>
              <a:rPr lang="en-US" sz="2000" b="1" dirty="0">
                <a:solidFill>
                  <a:srgbClr val="FF0000"/>
                </a:solidFill>
              </a:rPr>
              <a:t>each section </a:t>
            </a:r>
            <a:r>
              <a:rPr lang="en-US" sz="2000" dirty="0">
                <a:solidFill>
                  <a:schemeClr val="tx1"/>
                </a:solidFill>
              </a:rPr>
              <a:t>with your partner </a:t>
            </a:r>
            <a:r>
              <a:rPr lang="en-US" sz="2000" dirty="0">
                <a:solidFill>
                  <a:schemeClr val="tx1"/>
                </a:solidFill>
                <a:highlight>
                  <a:srgbClr val="FF0000"/>
                </a:highlight>
              </a:rPr>
              <a:t>each score must match exactly</a:t>
            </a:r>
          </a:p>
        </p:txBody>
      </p:sp>
    </p:spTree>
    <p:extLst>
      <p:ext uri="{BB962C8B-B14F-4D97-AF65-F5344CB8AC3E}">
        <p14:creationId xmlns:p14="http://schemas.microsoft.com/office/powerpoint/2010/main" val="4134039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2" y="750261"/>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Scoring a submission </a:t>
            </a:r>
            <a:endParaRPr sz="3200" b="1" dirty="0">
              <a:solidFill>
                <a:srgbClr val="009AA6"/>
              </a:solidFill>
            </a:endParaRPr>
          </a:p>
        </p:txBody>
      </p:sp>
      <p:pic>
        <p:nvPicPr>
          <p:cNvPr id="5" name="Picture 4">
            <a:extLst>
              <a:ext uri="{FF2B5EF4-FFF2-40B4-BE49-F238E27FC236}">
                <a16:creationId xmlns:a16="http://schemas.microsoft.com/office/drawing/2014/main" id="{449DDE9C-01D4-4A70-863F-569F1C3327AA}"/>
              </a:ext>
            </a:extLst>
          </p:cNvPr>
          <p:cNvPicPr>
            <a:picLocks noChangeAspect="1"/>
          </p:cNvPicPr>
          <p:nvPr/>
        </p:nvPicPr>
        <p:blipFill rotWithShape="1">
          <a:blip r:embed="rId3"/>
          <a:srcRect l="6647" t="17340" r="14595" b="6359"/>
          <a:stretch/>
        </p:blipFill>
        <p:spPr>
          <a:xfrm>
            <a:off x="3874643" y="1662220"/>
            <a:ext cx="4449537" cy="2424792"/>
          </a:xfrm>
          <a:prstGeom prst="rect">
            <a:avLst/>
          </a:prstGeom>
        </p:spPr>
      </p:pic>
      <p:sp>
        <p:nvSpPr>
          <p:cNvPr id="2" name="TextBox 1">
            <a:extLst>
              <a:ext uri="{FF2B5EF4-FFF2-40B4-BE49-F238E27FC236}">
                <a16:creationId xmlns:a16="http://schemas.microsoft.com/office/drawing/2014/main" id="{D8FC3B40-54E1-496F-B9D7-11FF34244E0E}"/>
              </a:ext>
            </a:extLst>
          </p:cNvPr>
          <p:cNvSpPr txBox="1"/>
          <p:nvPr/>
        </p:nvSpPr>
        <p:spPr>
          <a:xfrm>
            <a:off x="919951" y="1662220"/>
            <a:ext cx="2954691" cy="2246769"/>
          </a:xfrm>
          <a:prstGeom prst="rect">
            <a:avLst/>
          </a:prstGeom>
          <a:noFill/>
        </p:spPr>
        <p:txBody>
          <a:bodyPr wrap="square" rtlCol="0">
            <a:spAutoFit/>
          </a:bodyPr>
          <a:lstStyle/>
          <a:p>
            <a:r>
              <a:rPr lang="en-US" sz="2000" dirty="0"/>
              <a:t>For Division 1, 2 &amp; 3 you evaluate a Work Plan and a Work Sample</a:t>
            </a:r>
          </a:p>
          <a:p>
            <a:endParaRPr lang="en-US" sz="2000" dirty="0"/>
          </a:p>
          <a:p>
            <a:r>
              <a:rPr lang="en-US" sz="2000" dirty="0"/>
              <a:t>There are 10 sections on the score sheet for each division</a:t>
            </a:r>
          </a:p>
        </p:txBody>
      </p:sp>
    </p:spTree>
    <p:extLst>
      <p:ext uri="{BB962C8B-B14F-4D97-AF65-F5344CB8AC3E}">
        <p14:creationId xmlns:p14="http://schemas.microsoft.com/office/powerpoint/2010/main" val="1916078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22351" y="749122"/>
            <a:ext cx="5470498"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Scoring a submission </a:t>
            </a:r>
            <a:endParaRPr sz="3200" b="1" dirty="0">
              <a:solidFill>
                <a:srgbClr val="009AA6"/>
              </a:solidFill>
            </a:endParaRPr>
          </a:p>
        </p:txBody>
      </p:sp>
      <p:pic>
        <p:nvPicPr>
          <p:cNvPr id="5" name="Picture 4">
            <a:extLst>
              <a:ext uri="{FF2B5EF4-FFF2-40B4-BE49-F238E27FC236}">
                <a16:creationId xmlns:a16="http://schemas.microsoft.com/office/drawing/2014/main" id="{4B6FD8AB-0E5C-48C1-B52C-0AF55B3A6534}"/>
              </a:ext>
            </a:extLst>
          </p:cNvPr>
          <p:cNvPicPr>
            <a:picLocks noChangeAspect="1"/>
          </p:cNvPicPr>
          <p:nvPr/>
        </p:nvPicPr>
        <p:blipFill rotWithShape="1">
          <a:blip r:embed="rId3"/>
          <a:srcRect l="30091" t="22033" r="17937" b="8787"/>
          <a:stretch/>
        </p:blipFill>
        <p:spPr>
          <a:xfrm>
            <a:off x="922351" y="1658354"/>
            <a:ext cx="4206240" cy="3149445"/>
          </a:xfrm>
          <a:prstGeom prst="rect">
            <a:avLst/>
          </a:prstGeom>
        </p:spPr>
      </p:pic>
      <p:pic>
        <p:nvPicPr>
          <p:cNvPr id="6" name="Picture 5">
            <a:extLst>
              <a:ext uri="{FF2B5EF4-FFF2-40B4-BE49-F238E27FC236}">
                <a16:creationId xmlns:a16="http://schemas.microsoft.com/office/drawing/2014/main" id="{07CDE637-F3CE-4175-898B-866A1417867A}"/>
              </a:ext>
            </a:extLst>
          </p:cNvPr>
          <p:cNvPicPr>
            <a:picLocks noChangeAspect="1"/>
          </p:cNvPicPr>
          <p:nvPr/>
        </p:nvPicPr>
        <p:blipFill rotWithShape="1">
          <a:blip r:embed="rId4"/>
          <a:srcRect l="30866" t="19271" r="22075" b="42572"/>
          <a:stretch/>
        </p:blipFill>
        <p:spPr>
          <a:xfrm>
            <a:off x="4993420" y="2903169"/>
            <a:ext cx="3931920" cy="1793312"/>
          </a:xfrm>
          <a:prstGeom prst="rect">
            <a:avLst/>
          </a:prstGeom>
        </p:spPr>
      </p:pic>
    </p:spTree>
    <p:extLst>
      <p:ext uri="{BB962C8B-B14F-4D97-AF65-F5344CB8AC3E}">
        <p14:creationId xmlns:p14="http://schemas.microsoft.com/office/powerpoint/2010/main" val="695405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8534" y="743686"/>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Scoring a submission </a:t>
            </a:r>
            <a:endParaRPr sz="3200" b="1" dirty="0">
              <a:solidFill>
                <a:srgbClr val="009AA6"/>
              </a:solidFill>
            </a:endParaRPr>
          </a:p>
        </p:txBody>
      </p:sp>
      <p:pic>
        <p:nvPicPr>
          <p:cNvPr id="4" name="Picture 3">
            <a:extLst>
              <a:ext uri="{FF2B5EF4-FFF2-40B4-BE49-F238E27FC236}">
                <a16:creationId xmlns:a16="http://schemas.microsoft.com/office/drawing/2014/main" id="{55000D6E-BE41-4FE0-9666-694E4A6837E0}"/>
              </a:ext>
            </a:extLst>
          </p:cNvPr>
          <p:cNvPicPr>
            <a:picLocks noChangeAspect="1"/>
          </p:cNvPicPr>
          <p:nvPr/>
        </p:nvPicPr>
        <p:blipFill rotWithShape="1">
          <a:blip r:embed="rId3"/>
          <a:srcRect l="28571" t="21428" r="13049" b="19475"/>
          <a:stretch/>
        </p:blipFill>
        <p:spPr>
          <a:xfrm>
            <a:off x="687947" y="1635444"/>
            <a:ext cx="5367071" cy="2881263"/>
          </a:xfrm>
          <a:prstGeom prst="rect">
            <a:avLst/>
          </a:prstGeom>
        </p:spPr>
      </p:pic>
      <p:pic>
        <p:nvPicPr>
          <p:cNvPr id="6" name="Picture 5">
            <a:extLst>
              <a:ext uri="{FF2B5EF4-FFF2-40B4-BE49-F238E27FC236}">
                <a16:creationId xmlns:a16="http://schemas.microsoft.com/office/drawing/2014/main" id="{E0B648E3-0D49-18A0-BB9A-2A95EB65DCD2}"/>
              </a:ext>
            </a:extLst>
          </p:cNvPr>
          <p:cNvPicPr>
            <a:picLocks noChangeAspect="1"/>
          </p:cNvPicPr>
          <p:nvPr/>
        </p:nvPicPr>
        <p:blipFill>
          <a:blip r:embed="rId4"/>
          <a:stretch>
            <a:fillRect/>
          </a:stretch>
        </p:blipFill>
        <p:spPr>
          <a:xfrm>
            <a:off x="6055018" y="3076075"/>
            <a:ext cx="2743200" cy="1828800"/>
          </a:xfrm>
          <a:prstGeom prst="rect">
            <a:avLst/>
          </a:prstGeom>
        </p:spPr>
      </p:pic>
    </p:spTree>
    <p:extLst>
      <p:ext uri="{BB962C8B-B14F-4D97-AF65-F5344CB8AC3E}">
        <p14:creationId xmlns:p14="http://schemas.microsoft.com/office/powerpoint/2010/main" val="335826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23821" y="743686"/>
            <a:ext cx="3816685"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Scoring a submission </a:t>
            </a:r>
            <a:endParaRPr sz="3200" b="1" dirty="0">
              <a:solidFill>
                <a:srgbClr val="009AA6"/>
              </a:solidFill>
            </a:endParaRPr>
          </a:p>
        </p:txBody>
      </p:sp>
      <p:pic>
        <p:nvPicPr>
          <p:cNvPr id="5" name="Picture 4">
            <a:extLst>
              <a:ext uri="{FF2B5EF4-FFF2-40B4-BE49-F238E27FC236}">
                <a16:creationId xmlns:a16="http://schemas.microsoft.com/office/drawing/2014/main" id="{4E7D061C-EE15-4597-BFDE-A312399AA89F}"/>
              </a:ext>
            </a:extLst>
          </p:cNvPr>
          <p:cNvPicPr>
            <a:picLocks noChangeAspect="1"/>
          </p:cNvPicPr>
          <p:nvPr/>
        </p:nvPicPr>
        <p:blipFill rotWithShape="1">
          <a:blip r:embed="rId3"/>
          <a:srcRect l="27505" t="23175" r="16128" b="8328"/>
          <a:stretch/>
        </p:blipFill>
        <p:spPr>
          <a:xfrm>
            <a:off x="3474720" y="855688"/>
            <a:ext cx="5669280" cy="3936647"/>
          </a:xfrm>
          <a:prstGeom prst="rect">
            <a:avLst/>
          </a:prstGeom>
        </p:spPr>
      </p:pic>
    </p:spTree>
    <p:extLst>
      <p:ext uri="{BB962C8B-B14F-4D97-AF65-F5344CB8AC3E}">
        <p14:creationId xmlns:p14="http://schemas.microsoft.com/office/powerpoint/2010/main" val="3268669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1" y="743687"/>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What to keep in mind</a:t>
            </a:r>
            <a:endParaRPr sz="3200" b="1" dirty="0">
              <a:solidFill>
                <a:srgbClr val="009AA6"/>
              </a:solidFill>
            </a:endParaRPr>
          </a:p>
        </p:txBody>
      </p:sp>
      <p:sp>
        <p:nvSpPr>
          <p:cNvPr id="62" name="Google Shape;62;p14"/>
          <p:cNvSpPr txBox="1"/>
          <p:nvPr/>
        </p:nvSpPr>
        <p:spPr>
          <a:xfrm>
            <a:off x="924312" y="1665655"/>
            <a:ext cx="4620353" cy="2646848"/>
          </a:xfrm>
          <a:prstGeom prst="rect">
            <a:avLst/>
          </a:prstGeom>
          <a:noFill/>
          <a:ln>
            <a:noFill/>
          </a:ln>
        </p:spPr>
        <p:txBody>
          <a:bodyPr spcFirstLastPara="1" wrap="square" lIns="91425" tIns="91425" rIns="91425" bIns="91425" anchor="t" anchorCtr="0">
            <a:spAutoFit/>
          </a:bodyPr>
          <a:lstStyle/>
          <a:p>
            <a:pPr marL="342900" indent="-342900">
              <a:lnSpc>
                <a:spcPct val="100000"/>
              </a:lnSpc>
              <a:spcAft>
                <a:spcPts val="0"/>
              </a:spcAft>
              <a:buFont typeface="Arial" panose="020B0604020202020204" pitchFamily="34" charset="0"/>
              <a:buChar char="•"/>
            </a:pPr>
            <a:r>
              <a:rPr lang="en-US" sz="2000" dirty="0">
                <a:solidFill>
                  <a:schemeClr val="tx1"/>
                </a:solidFill>
              </a:rPr>
              <a:t>Submissions evaluated against a rubric</a:t>
            </a:r>
          </a:p>
          <a:p>
            <a:pPr marL="342900" indent="-342900">
              <a:lnSpc>
                <a:spcPct val="100000"/>
              </a:lnSpc>
              <a:spcAft>
                <a:spcPts val="0"/>
              </a:spcAft>
              <a:buFont typeface="Arial" panose="020B0604020202020204" pitchFamily="34" charset="0"/>
              <a:buChar char="•"/>
            </a:pPr>
            <a:r>
              <a:rPr lang="en-US" sz="2000" dirty="0">
                <a:solidFill>
                  <a:schemeClr val="tx1"/>
                </a:solidFill>
              </a:rPr>
              <a:t>What you see is what you evaluate</a:t>
            </a:r>
          </a:p>
          <a:p>
            <a:pPr marL="342900" indent="-342900">
              <a:lnSpc>
                <a:spcPct val="100000"/>
              </a:lnSpc>
              <a:spcAft>
                <a:spcPts val="0"/>
              </a:spcAft>
              <a:buFont typeface="Arial" panose="020B0604020202020204" pitchFamily="34" charset="0"/>
              <a:buChar char="•"/>
            </a:pPr>
            <a:r>
              <a:rPr lang="en-US" sz="2000" dirty="0">
                <a:solidFill>
                  <a:schemeClr val="tx1"/>
                </a:solidFill>
              </a:rPr>
              <a:t>Don’t evaluate based on how you would have delivered the project</a:t>
            </a:r>
          </a:p>
          <a:p>
            <a:pPr marL="342900" indent="-342900">
              <a:lnSpc>
                <a:spcPct val="100000"/>
              </a:lnSpc>
              <a:spcAft>
                <a:spcPts val="0"/>
              </a:spcAft>
              <a:buFont typeface="Arial" panose="020B0604020202020204" pitchFamily="34" charset="0"/>
              <a:buChar char="•"/>
            </a:pPr>
            <a:r>
              <a:rPr lang="en-US" sz="2000" dirty="0">
                <a:solidFill>
                  <a:schemeClr val="tx1"/>
                </a:solidFill>
              </a:rPr>
              <a:t>Evaluate based on what is reasonably expected</a:t>
            </a:r>
          </a:p>
          <a:p>
            <a:pPr marL="342900" indent="-342900">
              <a:lnSpc>
                <a:spcPct val="100000"/>
              </a:lnSpc>
              <a:spcAft>
                <a:spcPts val="0"/>
              </a:spcAft>
              <a:buFont typeface="Arial" panose="020B0604020202020204" pitchFamily="34" charset="0"/>
              <a:buChar char="•"/>
            </a:pPr>
            <a:r>
              <a:rPr lang="en-US" sz="2000" dirty="0">
                <a:solidFill>
                  <a:schemeClr val="tx1"/>
                </a:solidFill>
              </a:rPr>
              <a:t>Don’t make assumptions</a:t>
            </a:r>
            <a:endParaRPr dirty="0"/>
          </a:p>
        </p:txBody>
      </p:sp>
      <p:pic>
        <p:nvPicPr>
          <p:cNvPr id="6146" name="Picture 2" descr="7 Ways to Get the Boss on Your Side | Career Tool Belt">
            <a:extLst>
              <a:ext uri="{FF2B5EF4-FFF2-40B4-BE49-F238E27FC236}">
                <a16:creationId xmlns:a16="http://schemas.microsoft.com/office/drawing/2014/main" id="{0358E9FE-9EDB-4355-BB40-434A01840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055" y="2404319"/>
            <a:ext cx="2863454" cy="190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712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4397" y="743933"/>
            <a:ext cx="6148607"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The gift of feedback</a:t>
            </a:r>
            <a:endParaRPr sz="3200" b="1" dirty="0">
              <a:solidFill>
                <a:srgbClr val="009AA6"/>
              </a:solidFill>
            </a:endParaRPr>
          </a:p>
        </p:txBody>
      </p:sp>
      <p:sp>
        <p:nvSpPr>
          <p:cNvPr id="2" name="TextBox 1">
            <a:extLst>
              <a:ext uri="{FF2B5EF4-FFF2-40B4-BE49-F238E27FC236}">
                <a16:creationId xmlns:a16="http://schemas.microsoft.com/office/drawing/2014/main" id="{BA74DF39-7C33-C5EF-34A6-AD8A327460E3}"/>
              </a:ext>
            </a:extLst>
          </p:cNvPr>
          <p:cNvSpPr txBox="1"/>
          <p:nvPr/>
        </p:nvSpPr>
        <p:spPr>
          <a:xfrm flipH="1">
            <a:off x="930299" y="1665301"/>
            <a:ext cx="6400804" cy="1323439"/>
          </a:xfrm>
          <a:prstGeom prst="rect">
            <a:avLst/>
          </a:prstGeom>
          <a:noFill/>
        </p:spPr>
        <p:txBody>
          <a:bodyPr wrap="square" rtlCol="0">
            <a:spAutoFit/>
          </a:bodyPr>
          <a:lstStyle/>
          <a:p>
            <a:r>
              <a:rPr lang="en-US" sz="2000" dirty="0"/>
              <a:t>As an evaluator, you have the opportunity to positively influence the professional development of entrants, contribute to the communication profession while enhancing your own strategic communication skills. </a:t>
            </a:r>
          </a:p>
        </p:txBody>
      </p:sp>
      <p:pic>
        <p:nvPicPr>
          <p:cNvPr id="4" name="Picture 3">
            <a:extLst>
              <a:ext uri="{FF2B5EF4-FFF2-40B4-BE49-F238E27FC236}">
                <a16:creationId xmlns:a16="http://schemas.microsoft.com/office/drawing/2014/main" id="{08B69CBC-B8F3-5C06-D04F-8F465301EAF6}"/>
              </a:ext>
            </a:extLst>
          </p:cNvPr>
          <p:cNvPicPr>
            <a:picLocks noChangeAspect="1"/>
          </p:cNvPicPr>
          <p:nvPr/>
        </p:nvPicPr>
        <p:blipFill>
          <a:blip r:embed="rId3"/>
          <a:stretch>
            <a:fillRect/>
          </a:stretch>
        </p:blipFill>
        <p:spPr>
          <a:xfrm>
            <a:off x="6116491" y="3106937"/>
            <a:ext cx="2910609" cy="1941555"/>
          </a:xfrm>
          <a:prstGeom prst="rect">
            <a:avLst/>
          </a:prstGeom>
        </p:spPr>
      </p:pic>
    </p:spTree>
    <p:extLst>
      <p:ext uri="{BB962C8B-B14F-4D97-AF65-F5344CB8AC3E}">
        <p14:creationId xmlns:p14="http://schemas.microsoft.com/office/powerpoint/2010/main" val="106832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4" name="Picture 3">
            <a:extLst>
              <a:ext uri="{FF2B5EF4-FFF2-40B4-BE49-F238E27FC236}">
                <a16:creationId xmlns:a16="http://schemas.microsoft.com/office/drawing/2014/main" id="{2260974A-2E83-4207-80D1-B1C997C41859}"/>
              </a:ext>
            </a:extLst>
          </p:cNvPr>
          <p:cNvPicPr>
            <a:picLocks noChangeAspect="1"/>
          </p:cNvPicPr>
          <p:nvPr/>
        </p:nvPicPr>
        <p:blipFill rotWithShape="1">
          <a:blip r:embed="rId3"/>
          <a:srcRect l="22592" t="26629" r="9664" b="12006"/>
          <a:stretch/>
        </p:blipFill>
        <p:spPr>
          <a:xfrm>
            <a:off x="919955" y="1420763"/>
            <a:ext cx="6858000" cy="3494446"/>
          </a:xfrm>
          <a:prstGeom prst="rect">
            <a:avLst/>
          </a:prstGeom>
        </p:spPr>
      </p:pic>
      <p:sp>
        <p:nvSpPr>
          <p:cNvPr id="2" name="Google Shape;61;p14">
            <a:extLst>
              <a:ext uri="{FF2B5EF4-FFF2-40B4-BE49-F238E27FC236}">
                <a16:creationId xmlns:a16="http://schemas.microsoft.com/office/drawing/2014/main" id="{50D7E97E-F512-AFF7-F571-81018B499BFD}"/>
              </a:ext>
            </a:extLst>
          </p:cNvPr>
          <p:cNvSpPr txBox="1"/>
          <p:nvPr/>
        </p:nvSpPr>
        <p:spPr>
          <a:xfrm>
            <a:off x="919955" y="743685"/>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Using the rubrics</a:t>
            </a:r>
            <a:endParaRPr sz="3200" b="1" dirty="0">
              <a:solidFill>
                <a:srgbClr val="009AA6"/>
              </a:solidFill>
            </a:endParaRPr>
          </a:p>
        </p:txBody>
      </p:sp>
    </p:spTree>
    <p:extLst>
      <p:ext uri="{BB962C8B-B14F-4D97-AF65-F5344CB8AC3E}">
        <p14:creationId xmlns:p14="http://schemas.microsoft.com/office/powerpoint/2010/main" val="1247546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Picture 2">
            <a:extLst>
              <a:ext uri="{FF2B5EF4-FFF2-40B4-BE49-F238E27FC236}">
                <a16:creationId xmlns:a16="http://schemas.microsoft.com/office/drawing/2014/main" id="{0C42451F-139B-4F24-8708-F17E5CAB400F}"/>
              </a:ext>
            </a:extLst>
          </p:cNvPr>
          <p:cNvPicPr>
            <a:picLocks noChangeAspect="1"/>
          </p:cNvPicPr>
          <p:nvPr/>
        </p:nvPicPr>
        <p:blipFill rotWithShape="1">
          <a:blip r:embed="rId3"/>
          <a:srcRect l="29258" t="18498" r="16346" b="8241"/>
          <a:stretch/>
        </p:blipFill>
        <p:spPr>
          <a:xfrm>
            <a:off x="3411110" y="743685"/>
            <a:ext cx="5029200" cy="3810003"/>
          </a:xfrm>
          <a:prstGeom prst="rect">
            <a:avLst/>
          </a:prstGeom>
        </p:spPr>
      </p:pic>
      <p:pic>
        <p:nvPicPr>
          <p:cNvPr id="2050" name="Picture 2" descr="Enhancing the effectiveness of tertiary teaching through assessment ...">
            <a:extLst>
              <a:ext uri="{FF2B5EF4-FFF2-40B4-BE49-F238E27FC236}">
                <a16:creationId xmlns:a16="http://schemas.microsoft.com/office/drawing/2014/main" id="{044E9417-8D41-46C4-B04F-E1B550461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113" y="2571750"/>
            <a:ext cx="2628839" cy="179138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61;p14">
            <a:extLst>
              <a:ext uri="{FF2B5EF4-FFF2-40B4-BE49-F238E27FC236}">
                <a16:creationId xmlns:a16="http://schemas.microsoft.com/office/drawing/2014/main" id="{E8527D90-E11F-0994-49D4-C532B5CBFF57}"/>
              </a:ext>
            </a:extLst>
          </p:cNvPr>
          <p:cNvSpPr txBox="1"/>
          <p:nvPr/>
        </p:nvSpPr>
        <p:spPr>
          <a:xfrm>
            <a:off x="919955" y="743685"/>
            <a:ext cx="2777402"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Making </a:t>
            </a:r>
          </a:p>
          <a:p>
            <a:pPr marL="0" lvl="0" indent="0" algn="l" rtl="0">
              <a:spcBef>
                <a:spcPts val="0"/>
              </a:spcBef>
              <a:spcAft>
                <a:spcPts val="0"/>
              </a:spcAft>
              <a:buNone/>
            </a:pPr>
            <a:r>
              <a:rPr lang="en" sz="3200" b="1" dirty="0">
                <a:solidFill>
                  <a:srgbClr val="009AA6"/>
                </a:solidFill>
              </a:rPr>
              <a:t>comments</a:t>
            </a:r>
            <a:endParaRPr sz="3200" b="1" dirty="0">
              <a:solidFill>
                <a:srgbClr val="009AA6"/>
              </a:solidFill>
            </a:endParaRPr>
          </a:p>
        </p:txBody>
      </p:sp>
    </p:spTree>
    <p:extLst>
      <p:ext uri="{BB962C8B-B14F-4D97-AF65-F5344CB8AC3E}">
        <p14:creationId xmlns:p14="http://schemas.microsoft.com/office/powerpoint/2010/main" val="3558663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4" name="Picture 3">
            <a:extLst>
              <a:ext uri="{FF2B5EF4-FFF2-40B4-BE49-F238E27FC236}">
                <a16:creationId xmlns:a16="http://schemas.microsoft.com/office/drawing/2014/main" id="{8EDC0862-D4D4-42F3-8061-D58B3B838425}"/>
              </a:ext>
            </a:extLst>
          </p:cNvPr>
          <p:cNvPicPr>
            <a:picLocks noChangeAspect="1"/>
          </p:cNvPicPr>
          <p:nvPr/>
        </p:nvPicPr>
        <p:blipFill rotWithShape="1">
          <a:blip r:embed="rId3"/>
          <a:srcRect l="29121" t="18986" r="14972" b="10683"/>
          <a:stretch/>
        </p:blipFill>
        <p:spPr>
          <a:xfrm>
            <a:off x="3381340" y="815247"/>
            <a:ext cx="5486400" cy="3882264"/>
          </a:xfrm>
          <a:prstGeom prst="rect">
            <a:avLst/>
          </a:prstGeom>
        </p:spPr>
      </p:pic>
      <p:pic>
        <p:nvPicPr>
          <p:cNvPr id="3074" name="Picture 2" descr="How to Pay Off $25,000 in Credit Card Debt and Personal Loans">
            <a:extLst>
              <a:ext uri="{FF2B5EF4-FFF2-40B4-BE49-F238E27FC236}">
                <a16:creationId xmlns:a16="http://schemas.microsoft.com/office/drawing/2014/main" id="{667B9DA1-E16E-4EC8-8E51-1FE7E19D3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955" y="2851795"/>
            <a:ext cx="2560234" cy="1705069"/>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61;p14">
            <a:extLst>
              <a:ext uri="{FF2B5EF4-FFF2-40B4-BE49-F238E27FC236}">
                <a16:creationId xmlns:a16="http://schemas.microsoft.com/office/drawing/2014/main" id="{A6ACE310-2059-4F1C-A275-966D44015BAE}"/>
              </a:ext>
            </a:extLst>
          </p:cNvPr>
          <p:cNvSpPr txBox="1"/>
          <p:nvPr/>
        </p:nvSpPr>
        <p:spPr>
          <a:xfrm>
            <a:off x="919955" y="743685"/>
            <a:ext cx="2777402"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Making </a:t>
            </a:r>
          </a:p>
          <a:p>
            <a:pPr marL="0" lvl="0" indent="0" algn="l" rtl="0">
              <a:spcBef>
                <a:spcPts val="0"/>
              </a:spcBef>
              <a:spcAft>
                <a:spcPts val="0"/>
              </a:spcAft>
              <a:buNone/>
            </a:pPr>
            <a:r>
              <a:rPr lang="en" sz="3200" b="1" dirty="0">
                <a:solidFill>
                  <a:srgbClr val="009AA6"/>
                </a:solidFill>
              </a:rPr>
              <a:t>comments</a:t>
            </a:r>
            <a:endParaRPr sz="3200" b="1" dirty="0">
              <a:solidFill>
                <a:srgbClr val="009AA6"/>
              </a:solidFill>
            </a:endParaRPr>
          </a:p>
        </p:txBody>
      </p:sp>
    </p:spTree>
    <p:extLst>
      <p:ext uri="{BB962C8B-B14F-4D97-AF65-F5344CB8AC3E}">
        <p14:creationId xmlns:p14="http://schemas.microsoft.com/office/powerpoint/2010/main" val="1826585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Picture 2">
            <a:extLst>
              <a:ext uri="{FF2B5EF4-FFF2-40B4-BE49-F238E27FC236}">
                <a16:creationId xmlns:a16="http://schemas.microsoft.com/office/drawing/2014/main" id="{3CDB5AAD-4BA8-463B-B031-2AF8E4E742E3}"/>
              </a:ext>
            </a:extLst>
          </p:cNvPr>
          <p:cNvPicPr>
            <a:picLocks noChangeAspect="1"/>
          </p:cNvPicPr>
          <p:nvPr/>
        </p:nvPicPr>
        <p:blipFill rotWithShape="1">
          <a:blip r:embed="rId3"/>
          <a:srcRect l="25000" t="21184" r="7967" b="9951"/>
          <a:stretch/>
        </p:blipFill>
        <p:spPr>
          <a:xfrm>
            <a:off x="932982" y="870644"/>
            <a:ext cx="6858000" cy="3963020"/>
          </a:xfrm>
          <a:prstGeom prst="rect">
            <a:avLst/>
          </a:prstGeom>
        </p:spPr>
      </p:pic>
      <p:sp>
        <p:nvSpPr>
          <p:cNvPr id="2" name="Google Shape;61;p14">
            <a:extLst>
              <a:ext uri="{FF2B5EF4-FFF2-40B4-BE49-F238E27FC236}">
                <a16:creationId xmlns:a16="http://schemas.microsoft.com/office/drawing/2014/main" id="{3AA3BAF1-9DFC-46D9-689D-FFB384114620}"/>
              </a:ext>
            </a:extLst>
          </p:cNvPr>
          <p:cNvSpPr txBox="1"/>
          <p:nvPr/>
        </p:nvSpPr>
        <p:spPr>
          <a:xfrm>
            <a:off x="932982" y="748965"/>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Reconcilliation</a:t>
            </a:r>
            <a:endParaRPr sz="3200" b="1" dirty="0">
              <a:solidFill>
                <a:srgbClr val="009AA6"/>
              </a:solidFill>
            </a:endParaRPr>
          </a:p>
        </p:txBody>
      </p:sp>
    </p:spTree>
    <p:extLst>
      <p:ext uri="{BB962C8B-B14F-4D97-AF65-F5344CB8AC3E}">
        <p14:creationId xmlns:p14="http://schemas.microsoft.com/office/powerpoint/2010/main" val="471845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06448" y="145789"/>
            <a:ext cx="6352467"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Top 10 tips</a:t>
            </a:r>
            <a:endParaRPr sz="3200" b="1" dirty="0">
              <a:solidFill>
                <a:srgbClr val="009AA6"/>
              </a:solidFill>
            </a:endParaRPr>
          </a:p>
        </p:txBody>
      </p:sp>
      <p:sp>
        <p:nvSpPr>
          <p:cNvPr id="2" name="Google Shape;62;p14">
            <a:extLst>
              <a:ext uri="{FF2B5EF4-FFF2-40B4-BE49-F238E27FC236}">
                <a16:creationId xmlns:a16="http://schemas.microsoft.com/office/drawing/2014/main" id="{8929289B-11D7-A3A8-254F-A8B70244CF75}"/>
              </a:ext>
            </a:extLst>
          </p:cNvPr>
          <p:cNvSpPr txBox="1"/>
          <p:nvPr/>
        </p:nvSpPr>
        <p:spPr>
          <a:xfrm>
            <a:off x="294196" y="799054"/>
            <a:ext cx="4214190" cy="4154953"/>
          </a:xfrm>
          <a:prstGeom prst="rect">
            <a:avLst/>
          </a:prstGeom>
          <a:noFill/>
          <a:ln>
            <a:noFill/>
          </a:ln>
        </p:spPr>
        <p:txBody>
          <a:bodyPr spcFirstLastPara="1" wrap="square" lIns="91425" tIns="91425" rIns="91425" bIns="91425" anchor="t" anchorCtr="0">
            <a:spAutoFit/>
          </a:bodyPr>
          <a:lstStyle/>
          <a:p>
            <a:pPr marL="342900" marR="0" indent="-342900">
              <a:spcBef>
                <a:spcPts val="0"/>
              </a:spcBef>
              <a:spcAft>
                <a:spcPts val="1200"/>
              </a:spcAft>
              <a:buFont typeface="+mj-lt"/>
              <a:buAutoNum type="arabicPeriod"/>
            </a:pPr>
            <a:r>
              <a:rPr lang="en-US" sz="1100" dirty="0">
                <a:solidFill>
                  <a:srgbClr val="000000"/>
                </a:solidFill>
                <a:effectLst/>
                <a:latin typeface="+mn-lt"/>
                <a:ea typeface="Times New Roman" panose="02020603050405020304" pitchFamily="18" charset="0"/>
                <a:cs typeface="Calibri" panose="020F0502020204030204" pitchFamily="34" charset="0"/>
              </a:rPr>
              <a:t>Review the resources available on the Gold Quill Award website—especially the Evaluating Excellence Guides and score sheets. </a:t>
            </a:r>
            <a:endParaRPr lang="en-CA" sz="1100" dirty="0">
              <a:effectLst/>
              <a:latin typeface="+mn-lt"/>
              <a:ea typeface="Calibri" panose="020F0502020204030204" pitchFamily="34" charset="0"/>
              <a:cs typeface="Times New Roman" panose="02020603050405020304" pitchFamily="18" charset="0"/>
            </a:endParaRPr>
          </a:p>
          <a:p>
            <a:pPr marL="342900" marR="0" indent="-342900">
              <a:spcBef>
                <a:spcPts val="0"/>
              </a:spcBef>
              <a:spcAft>
                <a:spcPts val="1200"/>
              </a:spcAft>
              <a:buFont typeface="+mj-lt"/>
              <a:buAutoNum type="arabicPeriod"/>
            </a:pPr>
            <a:r>
              <a:rPr lang="en-US" sz="1100" dirty="0">
                <a:solidFill>
                  <a:srgbClr val="000000"/>
                </a:solidFill>
                <a:effectLst/>
                <a:latin typeface="+mn-lt"/>
                <a:ea typeface="Times New Roman" panose="02020603050405020304" pitchFamily="18" charset="0"/>
                <a:cs typeface="Calibri" panose="020F0502020204030204" pitchFamily="34" charset="0"/>
              </a:rPr>
              <a:t>As soon as you receive your entry assignments, review them for potential conflicts of interest. If you find you cannot evaluate an entry, contact the Awards Manager or Coordinator immediately so the entry can be reassigned.</a:t>
            </a:r>
            <a:endParaRPr lang="en-CA" sz="1100" dirty="0">
              <a:effectLst/>
              <a:latin typeface="+mn-lt"/>
              <a:ea typeface="Calibri" panose="020F0502020204030204" pitchFamily="34" charset="0"/>
              <a:cs typeface="Times New Roman" panose="02020603050405020304" pitchFamily="18" charset="0"/>
            </a:endParaRPr>
          </a:p>
          <a:p>
            <a:pPr marL="342900" marR="0" indent="-342900">
              <a:spcBef>
                <a:spcPts val="0"/>
              </a:spcBef>
              <a:spcAft>
                <a:spcPts val="1200"/>
              </a:spcAft>
              <a:buFont typeface="+mj-lt"/>
              <a:buAutoNum type="arabicPeriod"/>
            </a:pPr>
            <a:r>
              <a:rPr lang="en-US" sz="1100" dirty="0">
                <a:solidFill>
                  <a:srgbClr val="000000"/>
                </a:solidFill>
                <a:effectLst/>
                <a:latin typeface="+mn-lt"/>
                <a:ea typeface="Times New Roman" panose="02020603050405020304" pitchFamily="18" charset="0"/>
                <a:cs typeface="Calibri" panose="020F0502020204030204" pitchFamily="34" charset="0"/>
              </a:rPr>
              <a:t>Reach out to your partner and agree on a time frame for reconciling entries.</a:t>
            </a:r>
            <a:endParaRPr lang="en-CA" sz="1100" dirty="0">
              <a:effectLst/>
              <a:latin typeface="+mn-lt"/>
              <a:ea typeface="Calibri" panose="020F0502020204030204" pitchFamily="34" charset="0"/>
              <a:cs typeface="Times New Roman" panose="02020603050405020304" pitchFamily="18" charset="0"/>
            </a:endParaRPr>
          </a:p>
          <a:p>
            <a:pPr marL="342900" marR="0" indent="-342900">
              <a:spcBef>
                <a:spcPts val="0"/>
              </a:spcBef>
              <a:spcAft>
                <a:spcPts val="1200"/>
              </a:spcAft>
              <a:buFont typeface="+mj-lt"/>
              <a:buAutoNum type="arabicPeriod"/>
            </a:pPr>
            <a:r>
              <a:rPr lang="en-US" sz="1100" dirty="0">
                <a:solidFill>
                  <a:srgbClr val="000000"/>
                </a:solidFill>
                <a:effectLst/>
                <a:latin typeface="+mn-lt"/>
                <a:ea typeface="Times New Roman" panose="02020603050405020304" pitchFamily="18" charset="0"/>
                <a:cs typeface="Calibri" panose="020F0502020204030204" pitchFamily="34" charset="0"/>
              </a:rPr>
              <a:t>Review the work plan and work sample carefully for a full understanding of the entry.</a:t>
            </a:r>
            <a:endParaRPr lang="en-CA" sz="1100" dirty="0">
              <a:effectLst/>
              <a:latin typeface="+mn-lt"/>
              <a:ea typeface="Calibri" panose="020F0502020204030204" pitchFamily="34" charset="0"/>
              <a:cs typeface="Times New Roman" panose="02020603050405020304" pitchFamily="18" charset="0"/>
            </a:endParaRPr>
          </a:p>
          <a:p>
            <a:pPr marL="342900" marR="0" indent="-342900">
              <a:spcBef>
                <a:spcPts val="0"/>
              </a:spcBef>
              <a:spcAft>
                <a:spcPts val="1200"/>
              </a:spcAft>
              <a:buFont typeface="+mj-lt"/>
              <a:buAutoNum type="arabicPeriod"/>
            </a:pPr>
            <a:r>
              <a:rPr lang="en-US" sz="1100" dirty="0">
                <a:solidFill>
                  <a:srgbClr val="000000"/>
                </a:solidFill>
                <a:effectLst/>
                <a:latin typeface="+mn-lt"/>
                <a:ea typeface="Times New Roman" panose="02020603050405020304" pitchFamily="18" charset="0"/>
                <a:cs typeface="Calibri" panose="020F0502020204030204" pitchFamily="34" charset="0"/>
              </a:rPr>
              <a:t>Have the Evaluating Excellence guide for the appropriate division available to follow while scoring.</a:t>
            </a:r>
          </a:p>
          <a:p>
            <a:pPr marL="342900" indent="-342900">
              <a:spcAft>
                <a:spcPts val="1200"/>
              </a:spcAft>
              <a:buFont typeface="+mj-lt"/>
              <a:buAutoNum type="arabicPeriod"/>
            </a:pPr>
            <a:r>
              <a:rPr lang="en-US" sz="1100" dirty="0">
                <a:solidFill>
                  <a:srgbClr val="000000"/>
                </a:solidFill>
                <a:effectLst/>
                <a:latin typeface="+mn-lt"/>
                <a:ea typeface="Times New Roman" panose="02020603050405020304" pitchFamily="18" charset="0"/>
                <a:cs typeface="Calibri" panose="020F0502020204030204" pitchFamily="34" charset="0"/>
              </a:rPr>
              <a:t>Strive to be objective. Many evaluators find that a scoring especially low or high on one item can have a ripple effect on the following items. As much as you can, reset your thinking as you approach each section to guard against this bias. Referencing the rubrics will help. </a:t>
            </a:r>
            <a:endParaRPr lang="en-CA" sz="1100" dirty="0">
              <a:effectLst/>
              <a:latin typeface="+mn-lt"/>
              <a:ea typeface="Calibri" panose="020F0502020204030204" pitchFamily="34" charset="0"/>
              <a:cs typeface="Times New Roman" panose="02020603050405020304" pitchFamily="18" charset="0"/>
            </a:endParaRPr>
          </a:p>
        </p:txBody>
      </p:sp>
      <p:sp>
        <p:nvSpPr>
          <p:cNvPr id="3" name="Google Shape;62;p14">
            <a:extLst>
              <a:ext uri="{FF2B5EF4-FFF2-40B4-BE49-F238E27FC236}">
                <a16:creationId xmlns:a16="http://schemas.microsoft.com/office/drawing/2014/main" id="{AB64D958-033B-0D8C-DF40-71E0E73A07A3}"/>
              </a:ext>
            </a:extLst>
          </p:cNvPr>
          <p:cNvSpPr txBox="1"/>
          <p:nvPr/>
        </p:nvSpPr>
        <p:spPr>
          <a:xfrm>
            <a:off x="4508386" y="795572"/>
            <a:ext cx="4134678" cy="4185731"/>
          </a:xfrm>
          <a:prstGeom prst="rect">
            <a:avLst/>
          </a:prstGeom>
          <a:noFill/>
          <a:ln>
            <a:noFill/>
          </a:ln>
        </p:spPr>
        <p:txBody>
          <a:bodyPr spcFirstLastPara="1" wrap="square" lIns="91425" tIns="91425" rIns="91425" bIns="91425" anchor="t" anchorCtr="0">
            <a:spAutoFit/>
          </a:bodyPr>
          <a:lstStyle/>
          <a:p>
            <a:pPr marL="342900" marR="0" indent="-342900">
              <a:spcBef>
                <a:spcPts val="0"/>
              </a:spcBef>
              <a:spcAft>
                <a:spcPts val="1200"/>
              </a:spcAft>
              <a:buFont typeface="+mj-lt"/>
              <a:buAutoNum type="arabicPeriod" startAt="7"/>
            </a:pPr>
            <a:r>
              <a:rPr lang="en-US" sz="1100" dirty="0">
                <a:solidFill>
                  <a:srgbClr val="000000"/>
                </a:solidFill>
                <a:effectLst/>
                <a:latin typeface="+mn-lt"/>
                <a:ea typeface="Times New Roman" panose="02020603050405020304" pitchFamily="18" charset="0"/>
                <a:cs typeface="Calibri" panose="020F0502020204030204" pitchFamily="34" charset="0"/>
              </a:rPr>
              <a:t>Ensure there are measurable objectives included in the entry for a score of 4, which is professionally competent. Division 1, 2 &amp; 3 entries should have outcome-based objectives to demonstrate award-worthy work. Outcome-based objectives measure what the audience gains from the communication by way of awareness, understanding, recall, perception, attitudes, opinions and behaviors. </a:t>
            </a:r>
            <a:endParaRPr lang="en-CA" sz="1100" dirty="0">
              <a:effectLst/>
              <a:latin typeface="+mn-lt"/>
              <a:ea typeface="Calibri" panose="020F0502020204030204" pitchFamily="34" charset="0"/>
              <a:cs typeface="Times New Roman" panose="02020603050405020304" pitchFamily="18" charset="0"/>
            </a:endParaRPr>
          </a:p>
          <a:p>
            <a:pPr marL="342900" marR="0" indent="-342900">
              <a:spcBef>
                <a:spcPts val="0"/>
              </a:spcBef>
              <a:spcAft>
                <a:spcPts val="1200"/>
              </a:spcAft>
              <a:buFont typeface="+mj-lt"/>
              <a:buAutoNum type="arabicPeriod" startAt="7"/>
            </a:pPr>
            <a:r>
              <a:rPr lang="en-US" sz="1100" dirty="0">
                <a:solidFill>
                  <a:srgbClr val="000000"/>
                </a:solidFill>
                <a:effectLst/>
                <a:latin typeface="+mn-lt"/>
                <a:ea typeface="Times New Roman" panose="02020603050405020304" pitchFamily="18" charset="0"/>
                <a:cs typeface="Calibri" panose="020F0502020204030204" pitchFamily="34" charset="0"/>
              </a:rPr>
              <a:t>Provide quality feedback that mentors and coaches entrants. For low and high scores, provide comments that will help the entrant understand how they can improve; for high scores, let them know what you thought was exemplary. </a:t>
            </a:r>
            <a:endParaRPr lang="en-CA" sz="1100" dirty="0">
              <a:effectLst/>
              <a:latin typeface="+mn-lt"/>
              <a:ea typeface="Calibri" panose="020F0502020204030204" pitchFamily="34" charset="0"/>
              <a:cs typeface="Times New Roman" panose="02020603050405020304" pitchFamily="18" charset="0"/>
            </a:endParaRPr>
          </a:p>
          <a:p>
            <a:pPr marL="342900" marR="0" indent="-342900">
              <a:spcBef>
                <a:spcPts val="0"/>
              </a:spcBef>
              <a:spcAft>
                <a:spcPts val="1200"/>
              </a:spcAft>
              <a:buFont typeface="+mj-lt"/>
              <a:buAutoNum type="arabicPeriod" startAt="7"/>
            </a:pPr>
            <a:r>
              <a:rPr lang="en-US" sz="1100" dirty="0">
                <a:solidFill>
                  <a:srgbClr val="000000"/>
                </a:solidFill>
                <a:effectLst/>
                <a:latin typeface="+mn-lt"/>
                <a:ea typeface="Times New Roman" panose="02020603050405020304" pitchFamily="18" charset="0"/>
                <a:cs typeface="Calibri" panose="020F0502020204030204" pitchFamily="34" charset="0"/>
              </a:rPr>
              <a:t>Once you have completed scoring an entry, double check it to ensure no missing scores and that feedback is grammatically correct, written in a positive tone, and without spelling errors. </a:t>
            </a:r>
            <a:endParaRPr lang="en-CA" sz="1100" dirty="0">
              <a:effectLst/>
              <a:latin typeface="+mn-lt"/>
              <a:ea typeface="Calibri" panose="020F0502020204030204" pitchFamily="34" charset="0"/>
              <a:cs typeface="Times New Roman" panose="02020603050405020304" pitchFamily="18" charset="0"/>
            </a:endParaRPr>
          </a:p>
          <a:p>
            <a:pPr marL="342900" marR="0" indent="-342900">
              <a:spcBef>
                <a:spcPts val="0"/>
              </a:spcBef>
              <a:spcAft>
                <a:spcPts val="1200"/>
              </a:spcAft>
              <a:buFont typeface="+mj-lt"/>
              <a:buAutoNum type="arabicPeriod" startAt="7"/>
            </a:pPr>
            <a:r>
              <a:rPr lang="en-US" sz="1100" dirty="0">
                <a:solidFill>
                  <a:srgbClr val="000000"/>
                </a:solidFill>
                <a:effectLst/>
                <a:latin typeface="+mn-lt"/>
                <a:ea typeface="Times New Roman" panose="02020603050405020304" pitchFamily="18" charset="0"/>
                <a:cs typeface="Calibri" panose="020F0502020204030204" pitchFamily="34" charset="0"/>
              </a:rPr>
              <a:t>Have an honest discussion when reconciling entries with your partner. Be sure to review scores and comments so comments align to the score and do not contradict each other. </a:t>
            </a:r>
            <a:endParaRPr lang="en-CA" sz="1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1103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1" y="748511"/>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Deadlines </a:t>
            </a:r>
            <a:endParaRPr sz="3200" b="1" dirty="0">
              <a:solidFill>
                <a:srgbClr val="009AA6"/>
              </a:solidFill>
            </a:endParaRPr>
          </a:p>
        </p:txBody>
      </p:sp>
      <p:sp>
        <p:nvSpPr>
          <p:cNvPr id="62" name="Google Shape;62;p14"/>
          <p:cNvSpPr txBox="1"/>
          <p:nvPr/>
        </p:nvSpPr>
        <p:spPr>
          <a:xfrm>
            <a:off x="919950" y="1664509"/>
            <a:ext cx="3652050" cy="3170068"/>
          </a:xfrm>
          <a:prstGeom prst="rect">
            <a:avLst/>
          </a:prstGeom>
          <a:noFill/>
          <a:ln>
            <a:noFill/>
          </a:ln>
        </p:spPr>
        <p:txBody>
          <a:bodyPr spcFirstLastPara="1" wrap="square" lIns="91425" tIns="91425" rIns="91425" bIns="91425" anchor="t" anchorCtr="0">
            <a:spAutoFit/>
          </a:bodyPr>
          <a:lstStyle/>
          <a:p>
            <a:pPr>
              <a:lnSpc>
                <a:spcPct val="100000"/>
              </a:lnSpc>
              <a:spcAft>
                <a:spcPts val="0"/>
              </a:spcAft>
            </a:pPr>
            <a:r>
              <a:rPr lang="en-US" sz="2000" dirty="0">
                <a:solidFill>
                  <a:schemeClr val="tx1"/>
                </a:solidFill>
              </a:rPr>
              <a:t>Extended submission deadline - Feb 5</a:t>
            </a:r>
          </a:p>
          <a:p>
            <a:pPr>
              <a:lnSpc>
                <a:spcPct val="100000"/>
              </a:lnSpc>
              <a:spcAft>
                <a:spcPts val="0"/>
              </a:spcAft>
            </a:pPr>
            <a:endParaRPr lang="en-US" sz="2000" dirty="0">
              <a:solidFill>
                <a:schemeClr val="tx1"/>
              </a:solidFill>
            </a:endParaRPr>
          </a:p>
          <a:p>
            <a:pPr>
              <a:lnSpc>
                <a:spcPct val="100000"/>
              </a:lnSpc>
              <a:spcAft>
                <a:spcPts val="0"/>
              </a:spcAft>
            </a:pPr>
            <a:r>
              <a:rPr lang="en-US" sz="2000" dirty="0">
                <a:solidFill>
                  <a:schemeClr val="tx1"/>
                </a:solidFill>
              </a:rPr>
              <a:t>Evaluations start</a:t>
            </a:r>
            <a:br>
              <a:rPr lang="en-US" sz="2000" dirty="0">
                <a:solidFill>
                  <a:schemeClr val="tx1"/>
                </a:solidFill>
              </a:rPr>
            </a:br>
            <a:r>
              <a:rPr lang="en-US" sz="2000" dirty="0">
                <a:solidFill>
                  <a:schemeClr val="tx1"/>
                </a:solidFill>
              </a:rPr>
              <a:t>- Feb 9-March 9</a:t>
            </a:r>
          </a:p>
          <a:p>
            <a:pPr>
              <a:lnSpc>
                <a:spcPct val="100000"/>
              </a:lnSpc>
              <a:spcAft>
                <a:spcPts val="0"/>
              </a:spcAft>
            </a:pPr>
            <a:endParaRPr lang="en-US" sz="2000" dirty="0">
              <a:solidFill>
                <a:schemeClr val="tx1"/>
              </a:solidFill>
            </a:endParaRPr>
          </a:p>
          <a:p>
            <a:pPr>
              <a:lnSpc>
                <a:spcPct val="100000"/>
              </a:lnSpc>
              <a:spcAft>
                <a:spcPts val="0"/>
              </a:spcAft>
            </a:pPr>
            <a:r>
              <a:rPr lang="en-US" sz="2000" dirty="0">
                <a:solidFill>
                  <a:schemeClr val="tx1"/>
                </a:solidFill>
              </a:rPr>
              <a:t>Finalize all scores and comments</a:t>
            </a:r>
          </a:p>
          <a:p>
            <a:pPr>
              <a:lnSpc>
                <a:spcPct val="100000"/>
              </a:lnSpc>
              <a:spcAft>
                <a:spcPts val="0"/>
              </a:spcAft>
            </a:pPr>
            <a:r>
              <a:rPr lang="en-US" sz="2000" dirty="0">
                <a:solidFill>
                  <a:schemeClr val="tx1"/>
                </a:solidFill>
              </a:rPr>
              <a:t>- March 9</a:t>
            </a:r>
          </a:p>
          <a:p>
            <a:pPr marL="0" lvl="0" indent="0" algn="l" rtl="0">
              <a:spcBef>
                <a:spcPts val="0"/>
              </a:spcBef>
              <a:spcAft>
                <a:spcPts val="0"/>
              </a:spcAft>
              <a:buNone/>
            </a:pPr>
            <a:endParaRPr dirty="0"/>
          </a:p>
        </p:txBody>
      </p:sp>
      <p:pic>
        <p:nvPicPr>
          <p:cNvPr id="7170" name="Picture 2" descr="Hot off the press: GTA Communicators Celebrate Communications ...">
            <a:extLst>
              <a:ext uri="{FF2B5EF4-FFF2-40B4-BE49-F238E27FC236}">
                <a16:creationId xmlns:a16="http://schemas.microsoft.com/office/drawing/2014/main" id="{60992FE3-51CF-4941-9B22-305B1491DF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13"/>
          <a:stretch/>
        </p:blipFill>
        <p:spPr bwMode="auto">
          <a:xfrm>
            <a:off x="4842344" y="2094246"/>
            <a:ext cx="4301656" cy="3049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891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25922" y="743688"/>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Resources</a:t>
            </a:r>
            <a:endParaRPr sz="3200" b="1" dirty="0">
              <a:solidFill>
                <a:srgbClr val="009AA6"/>
              </a:solidFill>
            </a:endParaRPr>
          </a:p>
        </p:txBody>
      </p:sp>
      <p:sp>
        <p:nvSpPr>
          <p:cNvPr id="62" name="Google Shape;62;p14"/>
          <p:cNvSpPr txBox="1"/>
          <p:nvPr/>
        </p:nvSpPr>
        <p:spPr>
          <a:xfrm>
            <a:off x="925922" y="1664115"/>
            <a:ext cx="6381594" cy="1692741"/>
          </a:xfrm>
          <a:prstGeom prst="rect">
            <a:avLst/>
          </a:prstGeom>
          <a:noFill/>
          <a:ln>
            <a:noFill/>
          </a:ln>
        </p:spPr>
        <p:txBody>
          <a:bodyPr spcFirstLastPara="1" wrap="square" lIns="91425" tIns="91425" rIns="91425" bIns="91425" anchor="t" anchorCtr="0">
            <a:spAutoFit/>
          </a:bodyPr>
          <a:lstStyle/>
          <a:p>
            <a:pPr marL="0" indent="0">
              <a:lnSpc>
                <a:spcPct val="100000"/>
              </a:lnSpc>
              <a:spcAft>
                <a:spcPts val="0"/>
              </a:spcAft>
              <a:buNone/>
            </a:pPr>
            <a:r>
              <a:rPr lang="en-US" dirty="0">
                <a:hlinkClick r:id="rId3"/>
              </a:rPr>
              <a:t>The Global Standard of the Communication Profession (iabc.com)</a:t>
            </a:r>
            <a:endParaRPr lang="en-US" dirty="0">
              <a:solidFill>
                <a:schemeClr val="tx1"/>
              </a:solidFill>
            </a:endParaRPr>
          </a:p>
          <a:p>
            <a:pPr marL="0" indent="0">
              <a:lnSpc>
                <a:spcPct val="100000"/>
              </a:lnSpc>
              <a:spcAft>
                <a:spcPts val="0"/>
              </a:spcAft>
              <a:buNone/>
            </a:pPr>
            <a:endParaRPr lang="en-US" sz="1400" dirty="0">
              <a:solidFill>
                <a:schemeClr val="tx1"/>
              </a:solidFill>
            </a:endParaRPr>
          </a:p>
          <a:p>
            <a:pPr marL="0" indent="0">
              <a:lnSpc>
                <a:spcPct val="100000"/>
              </a:lnSpc>
              <a:spcAft>
                <a:spcPts val="0"/>
              </a:spcAft>
              <a:buNone/>
            </a:pPr>
            <a:r>
              <a:rPr lang="en-US" dirty="0">
                <a:hlinkClick r:id="rId4" action="ppaction://hlinkfile"/>
              </a:rPr>
              <a:t>Judges Resources - IABC/Toronto OVATION</a:t>
            </a:r>
            <a:endParaRPr lang="en-US" dirty="0"/>
          </a:p>
          <a:p>
            <a:pPr marL="0" indent="0">
              <a:lnSpc>
                <a:spcPct val="100000"/>
              </a:lnSpc>
              <a:spcAft>
                <a:spcPts val="0"/>
              </a:spcAft>
              <a:buNone/>
            </a:pPr>
            <a:endParaRPr lang="en-US" dirty="0"/>
          </a:p>
          <a:p>
            <a:r>
              <a:rPr lang="en-US" dirty="0">
                <a:hlinkClick r:id="rId5"/>
              </a:rPr>
              <a:t>Resources for Entrants - IABC/Toronto OVATION</a:t>
            </a:r>
            <a:endParaRPr lang="en-US" dirty="0">
              <a:solidFill>
                <a:schemeClr val="tx1"/>
              </a:solidFill>
            </a:endParaRPr>
          </a:p>
          <a:p>
            <a:pPr marL="0" indent="0">
              <a:lnSpc>
                <a:spcPct val="100000"/>
              </a:lnSpc>
              <a:spcAft>
                <a:spcPts val="0"/>
              </a:spcAft>
              <a:buNone/>
            </a:pPr>
            <a:endParaRPr lang="en-US" dirty="0"/>
          </a:p>
          <a:p>
            <a:pPr marL="0" indent="0">
              <a:lnSpc>
                <a:spcPct val="100000"/>
              </a:lnSpc>
              <a:spcAft>
                <a:spcPts val="0"/>
              </a:spcAft>
              <a:buNone/>
            </a:pPr>
            <a:r>
              <a:rPr lang="en-US" dirty="0">
                <a:hlinkClick r:id="rId6"/>
              </a:rPr>
              <a:t>IABC/Toronto OVATION Awards</a:t>
            </a:r>
            <a:endParaRPr dirty="0"/>
          </a:p>
        </p:txBody>
      </p:sp>
    </p:spTree>
    <p:extLst>
      <p:ext uri="{BB962C8B-B14F-4D97-AF65-F5344CB8AC3E}">
        <p14:creationId xmlns:p14="http://schemas.microsoft.com/office/powerpoint/2010/main" val="1805362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5" y="743682"/>
            <a:ext cx="2749287"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Resources</a:t>
            </a:r>
            <a:endParaRPr sz="3200" b="1" dirty="0">
              <a:solidFill>
                <a:srgbClr val="009AA6"/>
              </a:solidFill>
            </a:endParaRPr>
          </a:p>
        </p:txBody>
      </p:sp>
      <p:pic>
        <p:nvPicPr>
          <p:cNvPr id="3" name="Picture 2">
            <a:extLst>
              <a:ext uri="{FF2B5EF4-FFF2-40B4-BE49-F238E27FC236}">
                <a16:creationId xmlns:a16="http://schemas.microsoft.com/office/drawing/2014/main" id="{AB00F257-11EF-4E0E-A13F-D1F1894D6DEC}"/>
              </a:ext>
            </a:extLst>
          </p:cNvPr>
          <p:cNvPicPr>
            <a:picLocks noChangeAspect="1"/>
          </p:cNvPicPr>
          <p:nvPr/>
        </p:nvPicPr>
        <p:blipFill rotWithShape="1">
          <a:blip r:embed="rId3"/>
          <a:srcRect l="5268" t="4762" r="40356" b="6508"/>
          <a:stretch/>
        </p:blipFill>
        <p:spPr>
          <a:xfrm>
            <a:off x="3669242" y="263601"/>
            <a:ext cx="5029200" cy="4616297"/>
          </a:xfrm>
          <a:prstGeom prst="rect">
            <a:avLst/>
          </a:prstGeom>
        </p:spPr>
      </p:pic>
    </p:spTree>
    <p:extLst>
      <p:ext uri="{BB962C8B-B14F-4D97-AF65-F5344CB8AC3E}">
        <p14:creationId xmlns:p14="http://schemas.microsoft.com/office/powerpoint/2010/main" val="1990151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DBFB29-5338-CFFE-5733-977AED91D615}"/>
              </a:ext>
            </a:extLst>
          </p:cNvPr>
          <p:cNvSpPr>
            <a:spLocks noGrp="1"/>
          </p:cNvSpPr>
          <p:nvPr>
            <p:ph type="body" idx="1"/>
          </p:nvPr>
        </p:nvSpPr>
        <p:spPr/>
        <p:txBody>
          <a:bodyPr/>
          <a:lstStyle/>
          <a:p>
            <a:r>
              <a:rPr lang="en-US" dirty="0"/>
              <a:t>Your scores must match exactly in each category with your scoring partner</a:t>
            </a:r>
          </a:p>
          <a:p>
            <a:r>
              <a:rPr lang="en-US" dirty="0"/>
              <a:t>Include a constructive comment for each score, ensure your comments are aligned with your partner</a:t>
            </a:r>
          </a:p>
          <a:p>
            <a:r>
              <a:rPr lang="en-US" dirty="0"/>
              <a:t>Check your final overall score to see whether it is an Award of Merit or Award of Excellence or close to one.</a:t>
            </a:r>
          </a:p>
          <a:p>
            <a:r>
              <a:rPr lang="en-US" dirty="0"/>
              <a:t>If the score is close to a 5.25 or 5.75, please have the discussion as evaluators whether it could be an award winner and the scores adjusted</a:t>
            </a:r>
          </a:p>
          <a:p>
            <a:r>
              <a:rPr lang="en-US" dirty="0"/>
              <a:t>Don’t wait to the last minute. Give yourselves and the entrants the opportunity for a fair evaluation</a:t>
            </a:r>
          </a:p>
          <a:p>
            <a:r>
              <a:rPr lang="en-US" dirty="0"/>
              <a:t>Have fun!!</a:t>
            </a:r>
          </a:p>
          <a:p>
            <a:endParaRPr lang="en-US" dirty="0"/>
          </a:p>
          <a:p>
            <a:endParaRPr lang="en-US" dirty="0"/>
          </a:p>
        </p:txBody>
      </p:sp>
      <p:sp>
        <p:nvSpPr>
          <p:cNvPr id="6" name="Google Shape;61;p14">
            <a:extLst>
              <a:ext uri="{FF2B5EF4-FFF2-40B4-BE49-F238E27FC236}">
                <a16:creationId xmlns:a16="http://schemas.microsoft.com/office/drawing/2014/main" id="{45C83588-5A5C-A27A-5325-F3B5A0BB7CAB}"/>
              </a:ext>
            </a:extLst>
          </p:cNvPr>
          <p:cNvSpPr txBox="1">
            <a:spLocks noGrp="1"/>
          </p:cNvSpPr>
          <p:nvPr>
            <p:ph type="title"/>
          </p:nvPr>
        </p:nvSpPr>
        <p:spPr>
          <a:xfrm>
            <a:off x="311150" y="444500"/>
            <a:ext cx="85217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And finally please remember…..</a:t>
            </a:r>
            <a:endParaRPr sz="3200" b="1" dirty="0">
              <a:solidFill>
                <a:srgbClr val="009AA6"/>
              </a:solidFill>
            </a:endParaRPr>
          </a:p>
        </p:txBody>
      </p:sp>
    </p:spTree>
    <p:extLst>
      <p:ext uri="{BB962C8B-B14F-4D97-AF65-F5344CB8AC3E}">
        <p14:creationId xmlns:p14="http://schemas.microsoft.com/office/powerpoint/2010/main" val="1231018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25922" y="744921"/>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Questions</a:t>
            </a:r>
            <a:endParaRPr sz="3200" b="1" dirty="0">
              <a:solidFill>
                <a:srgbClr val="009AA6"/>
              </a:solidFill>
            </a:endParaRPr>
          </a:p>
        </p:txBody>
      </p:sp>
      <p:sp>
        <p:nvSpPr>
          <p:cNvPr id="62" name="Google Shape;62;p14"/>
          <p:cNvSpPr txBox="1"/>
          <p:nvPr/>
        </p:nvSpPr>
        <p:spPr>
          <a:xfrm>
            <a:off x="925922" y="1661642"/>
            <a:ext cx="2723728" cy="1692741"/>
          </a:xfrm>
          <a:prstGeom prst="rect">
            <a:avLst/>
          </a:prstGeom>
          <a:noFill/>
          <a:ln>
            <a:noFill/>
          </a:ln>
        </p:spPr>
        <p:txBody>
          <a:bodyPr spcFirstLastPara="1" wrap="square" lIns="91425" tIns="91425" rIns="91425" bIns="91425" anchor="t" anchorCtr="0">
            <a:spAutoFit/>
          </a:bodyPr>
          <a:lstStyle/>
          <a:p>
            <a:pPr marL="0" indent="0">
              <a:buNone/>
            </a:pPr>
            <a:r>
              <a:rPr lang="en-US" dirty="0"/>
              <a:t>Type them in the chat box.</a:t>
            </a:r>
          </a:p>
          <a:p>
            <a:pPr marL="0" indent="0">
              <a:buNone/>
            </a:pPr>
            <a:endParaRPr lang="en-US" dirty="0"/>
          </a:p>
          <a:p>
            <a:pPr marL="0" indent="0">
              <a:buNone/>
            </a:pPr>
            <a:r>
              <a:rPr lang="en-US" dirty="0"/>
              <a:t>If you have a question after today, send them to: </a:t>
            </a:r>
          </a:p>
          <a:p>
            <a:pPr marL="0" indent="0">
              <a:buNone/>
            </a:pPr>
            <a:r>
              <a:rPr lang="en-US" dirty="0"/>
              <a:t>Toronto-Programs@iabc.to</a:t>
            </a:r>
          </a:p>
          <a:p>
            <a:pPr marL="0" indent="0">
              <a:lnSpc>
                <a:spcPct val="100000"/>
              </a:lnSpc>
              <a:spcAft>
                <a:spcPts val="0"/>
              </a:spcAft>
              <a:buNone/>
            </a:pPr>
            <a:endParaRPr lang="en-US" sz="1400" dirty="0">
              <a:solidFill>
                <a:schemeClr val="tx1"/>
              </a:solidFill>
            </a:endParaRPr>
          </a:p>
          <a:p>
            <a:pPr marL="0" lvl="0" indent="0" algn="l" rtl="0">
              <a:spcBef>
                <a:spcPts val="0"/>
              </a:spcBef>
              <a:spcAft>
                <a:spcPts val="0"/>
              </a:spcAft>
              <a:buNone/>
            </a:pPr>
            <a:endParaRPr dirty="0"/>
          </a:p>
        </p:txBody>
      </p:sp>
      <p:pic>
        <p:nvPicPr>
          <p:cNvPr id="6146" name="Picture 2" descr="Virtual Accelerating Innovation Training with KnowBrainer Tools | Types ...">
            <a:extLst>
              <a:ext uri="{FF2B5EF4-FFF2-40B4-BE49-F238E27FC236}">
                <a16:creationId xmlns:a16="http://schemas.microsoft.com/office/drawing/2014/main" id="{708660BF-0CA8-4067-8BA2-56A41A1F1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04355"/>
            <a:ext cx="4572000" cy="293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68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22351" y="749766"/>
            <a:ext cx="6069093"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The mindset of an evaluator</a:t>
            </a:r>
            <a:endParaRPr sz="3200" b="1" dirty="0">
              <a:solidFill>
                <a:srgbClr val="009AA6"/>
              </a:solidFill>
            </a:endParaRPr>
          </a:p>
        </p:txBody>
      </p:sp>
      <p:pic>
        <p:nvPicPr>
          <p:cNvPr id="5" name="Picture 4">
            <a:extLst>
              <a:ext uri="{FF2B5EF4-FFF2-40B4-BE49-F238E27FC236}">
                <a16:creationId xmlns:a16="http://schemas.microsoft.com/office/drawing/2014/main" id="{22EF7383-C946-4BAB-AA14-75A02FC7484F}"/>
              </a:ext>
            </a:extLst>
          </p:cNvPr>
          <p:cNvPicPr>
            <a:picLocks noChangeAspect="1"/>
          </p:cNvPicPr>
          <p:nvPr/>
        </p:nvPicPr>
        <p:blipFill rotWithShape="1">
          <a:blip r:embed="rId3"/>
          <a:srcRect l="24301" t="22954" r="12085" b="16869"/>
          <a:stretch/>
        </p:blipFill>
        <p:spPr>
          <a:xfrm>
            <a:off x="824949" y="1569964"/>
            <a:ext cx="5943600" cy="3162579"/>
          </a:xfrm>
          <a:prstGeom prst="rect">
            <a:avLst/>
          </a:prstGeom>
        </p:spPr>
      </p:pic>
    </p:spTree>
    <p:extLst>
      <p:ext uri="{BB962C8B-B14F-4D97-AF65-F5344CB8AC3E}">
        <p14:creationId xmlns:p14="http://schemas.microsoft.com/office/powerpoint/2010/main" val="1254284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722550" y="1947150"/>
            <a:ext cx="5106900" cy="169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p:nvPr/>
        </p:nvSpPr>
        <p:spPr>
          <a:xfrm>
            <a:off x="918455" y="2575228"/>
            <a:ext cx="47946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dirty="0">
                <a:solidFill>
                  <a:srgbClr val="009AA6"/>
                </a:solidFill>
              </a:rPr>
              <a:t>Thank you!</a:t>
            </a:r>
            <a:endParaRPr sz="4000" b="1" dirty="0">
              <a:solidFill>
                <a:srgbClr val="009AA6"/>
              </a:solidFill>
            </a:endParaRPr>
          </a:p>
        </p:txBody>
      </p:sp>
    </p:spTree>
    <p:extLst>
      <p:ext uri="{BB962C8B-B14F-4D97-AF65-F5344CB8AC3E}">
        <p14:creationId xmlns:p14="http://schemas.microsoft.com/office/powerpoint/2010/main" val="1747495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3" y="744494"/>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Aligned to Gold Quill Awards</a:t>
            </a:r>
            <a:endParaRPr sz="3200" b="1" dirty="0">
              <a:solidFill>
                <a:srgbClr val="009AA6"/>
              </a:solidFill>
            </a:endParaRPr>
          </a:p>
        </p:txBody>
      </p:sp>
      <p:sp>
        <p:nvSpPr>
          <p:cNvPr id="62" name="Google Shape;62;p14"/>
          <p:cNvSpPr txBox="1"/>
          <p:nvPr/>
        </p:nvSpPr>
        <p:spPr>
          <a:xfrm>
            <a:off x="896024" y="1660399"/>
            <a:ext cx="3548756" cy="2862292"/>
          </a:xfrm>
          <a:prstGeom prst="rect">
            <a:avLst/>
          </a:prstGeom>
          <a:noFill/>
          <a:ln>
            <a:noFill/>
          </a:ln>
        </p:spPr>
        <p:txBody>
          <a:bodyPr spcFirstLastPara="1" wrap="square" lIns="91425" tIns="91425" rIns="91425" bIns="91425" anchor="t" anchorCtr="0">
            <a:spAutoFit/>
          </a:bodyPr>
          <a:lstStyle/>
          <a:p>
            <a:pPr marL="0" indent="0">
              <a:lnSpc>
                <a:spcPct val="100000"/>
              </a:lnSpc>
              <a:spcAft>
                <a:spcPts val="0"/>
              </a:spcAft>
              <a:buNone/>
            </a:pPr>
            <a:r>
              <a:rPr lang="en-US" sz="2000" dirty="0">
                <a:solidFill>
                  <a:schemeClr val="tx1"/>
                </a:solidFill>
              </a:rPr>
              <a:t>The IABC/Toronto OVATION Awards program is aligned to IABC’s global Gold Quill awards and the national Silver Leaf awards programs - making it easier for applicants to draft one entry for multiple awards.</a:t>
            </a:r>
          </a:p>
          <a:p>
            <a:pPr marL="0" indent="0">
              <a:lnSpc>
                <a:spcPct val="100000"/>
              </a:lnSpc>
              <a:spcAft>
                <a:spcPts val="0"/>
              </a:spcAft>
              <a:buNone/>
            </a:pPr>
            <a:endParaRPr lang="en-US" dirty="0">
              <a:solidFill>
                <a:schemeClr val="tx1"/>
              </a:solidFill>
            </a:endParaRPr>
          </a:p>
        </p:txBody>
      </p:sp>
      <p:pic>
        <p:nvPicPr>
          <p:cNvPr id="2050" name="Picture 2" descr="About IABC – IABC Nashville">
            <a:extLst>
              <a:ext uri="{FF2B5EF4-FFF2-40B4-BE49-F238E27FC236}">
                <a16:creationId xmlns:a16="http://schemas.microsoft.com/office/drawing/2014/main" id="{3B9986E9-0770-4141-8BF8-280FBC451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222" y="1660399"/>
            <a:ext cx="4114800" cy="217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693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722550" y="1947150"/>
            <a:ext cx="5106900" cy="169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56" name="Google Shape;56;p13"/>
          <p:cNvSpPr txBox="1"/>
          <p:nvPr/>
        </p:nvSpPr>
        <p:spPr>
          <a:xfrm>
            <a:off x="919953" y="1662285"/>
            <a:ext cx="64293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t>Division 1: Communication Management</a:t>
            </a:r>
          </a:p>
          <a:p>
            <a:pPr marL="0" lvl="0" indent="0" algn="l" rtl="0">
              <a:spcBef>
                <a:spcPts val="0"/>
              </a:spcBef>
              <a:spcAft>
                <a:spcPts val="0"/>
              </a:spcAft>
              <a:buNone/>
            </a:pPr>
            <a:r>
              <a:rPr lang="en-US" sz="2000" dirty="0"/>
              <a:t>Division 2: Communication Research</a:t>
            </a:r>
          </a:p>
          <a:p>
            <a:pPr marL="0" lvl="0" indent="0" algn="l" rtl="0">
              <a:spcBef>
                <a:spcPts val="0"/>
              </a:spcBef>
              <a:spcAft>
                <a:spcPts val="0"/>
              </a:spcAft>
              <a:buNone/>
            </a:pPr>
            <a:r>
              <a:rPr lang="en-US" sz="2000" dirty="0"/>
              <a:t>Division 3: Communication Training &amp; Education</a:t>
            </a:r>
          </a:p>
          <a:p>
            <a:pPr marL="0" lvl="0" indent="0" algn="l" rtl="0">
              <a:spcBef>
                <a:spcPts val="0"/>
              </a:spcBef>
              <a:spcAft>
                <a:spcPts val="0"/>
              </a:spcAft>
              <a:buNone/>
            </a:pPr>
            <a:r>
              <a:rPr lang="en-US" sz="2000" dirty="0"/>
              <a:t>Division 4: Communication Skills</a:t>
            </a:r>
          </a:p>
        </p:txBody>
      </p:sp>
      <p:sp>
        <p:nvSpPr>
          <p:cNvPr id="2" name="Google Shape;61;p14">
            <a:extLst>
              <a:ext uri="{FF2B5EF4-FFF2-40B4-BE49-F238E27FC236}">
                <a16:creationId xmlns:a16="http://schemas.microsoft.com/office/drawing/2014/main" id="{7305EECA-0A30-D4BD-7605-493E3CFD9484}"/>
              </a:ext>
            </a:extLst>
          </p:cNvPr>
          <p:cNvSpPr txBox="1"/>
          <p:nvPr/>
        </p:nvSpPr>
        <p:spPr>
          <a:xfrm>
            <a:off x="919953" y="750036"/>
            <a:ext cx="6429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dirty="0">
                <a:solidFill>
                  <a:srgbClr val="009AA6"/>
                </a:solidFill>
              </a:rPr>
              <a:t>OVATION Awards divisions</a:t>
            </a:r>
            <a:endParaRPr sz="3200" b="1" dirty="0">
              <a:solidFill>
                <a:srgbClr val="009AA6"/>
              </a:solidFill>
            </a:endParaRPr>
          </a:p>
        </p:txBody>
      </p:sp>
      <p:pic>
        <p:nvPicPr>
          <p:cNvPr id="4" name="Picture 3">
            <a:extLst>
              <a:ext uri="{FF2B5EF4-FFF2-40B4-BE49-F238E27FC236}">
                <a16:creationId xmlns:a16="http://schemas.microsoft.com/office/drawing/2014/main" id="{3304A53D-B124-5F10-5380-71BDF2CAB4A2}"/>
              </a:ext>
            </a:extLst>
          </p:cNvPr>
          <p:cNvPicPr>
            <a:picLocks noChangeAspect="1"/>
          </p:cNvPicPr>
          <p:nvPr/>
        </p:nvPicPr>
        <p:blipFill>
          <a:blip r:embed="rId3"/>
          <a:stretch>
            <a:fillRect/>
          </a:stretch>
        </p:blipFill>
        <p:spPr>
          <a:xfrm>
            <a:off x="6267250" y="3165822"/>
            <a:ext cx="2620757" cy="1785712"/>
          </a:xfrm>
          <a:prstGeom prst="rect">
            <a:avLst/>
          </a:prstGeom>
        </p:spPr>
      </p:pic>
    </p:spTree>
    <p:extLst>
      <p:ext uri="{BB962C8B-B14F-4D97-AF65-F5344CB8AC3E}">
        <p14:creationId xmlns:p14="http://schemas.microsoft.com/office/powerpoint/2010/main" val="1248024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2" y="750836"/>
            <a:ext cx="7136188"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rgbClr val="009AA6"/>
                </a:solidFill>
              </a:rPr>
              <a:t>Division 1: Communication Management</a:t>
            </a:r>
            <a:endParaRPr sz="2400" b="1" dirty="0">
              <a:solidFill>
                <a:srgbClr val="009AA6"/>
              </a:solidFill>
            </a:endParaRPr>
          </a:p>
        </p:txBody>
      </p:sp>
      <p:sp>
        <p:nvSpPr>
          <p:cNvPr id="62" name="Google Shape;62;p14"/>
          <p:cNvSpPr txBox="1"/>
          <p:nvPr/>
        </p:nvSpPr>
        <p:spPr>
          <a:xfrm>
            <a:off x="926108" y="1659479"/>
            <a:ext cx="7295541" cy="2954625"/>
          </a:xfrm>
          <a:prstGeom prst="rect">
            <a:avLst/>
          </a:prstGeom>
          <a:noFill/>
          <a:ln>
            <a:noFill/>
          </a:ln>
        </p:spPr>
        <p:txBody>
          <a:bodyPr spcFirstLastPara="1" wrap="square" lIns="91425" tIns="91425" rIns="91425" bIns="91425" anchor="t" anchorCtr="0">
            <a:spAutoFit/>
          </a:bodyPr>
          <a:lstStyle/>
          <a:p>
            <a:pPr marL="0" lvl="0" indent="0">
              <a:lnSpc>
                <a:spcPct val="100000"/>
              </a:lnSpc>
              <a:spcAft>
                <a:spcPts val="0"/>
              </a:spcAft>
              <a:buNone/>
            </a:pPr>
            <a:r>
              <a:rPr lang="en-US" sz="2000" dirty="0">
                <a:solidFill>
                  <a:schemeClr val="tx1"/>
                </a:solidFill>
              </a:rPr>
              <a:t>This division covers projects, programs and campaigns guided by a communication strategy. </a:t>
            </a:r>
          </a:p>
          <a:p>
            <a:pPr marL="0" lvl="0" indent="0">
              <a:lnSpc>
                <a:spcPct val="100000"/>
              </a:lnSpc>
              <a:spcAft>
                <a:spcPts val="0"/>
              </a:spcAft>
              <a:buNone/>
            </a:pPr>
            <a:endParaRPr lang="en-US" sz="1200" dirty="0">
              <a:solidFill>
                <a:schemeClr val="tx1"/>
              </a:solidFill>
            </a:endParaRPr>
          </a:p>
          <a:p>
            <a:pPr marL="171450" lvl="0" indent="-171450">
              <a:lnSpc>
                <a:spcPct val="100000"/>
              </a:lnSpc>
              <a:spcAft>
                <a:spcPts val="0"/>
              </a:spcAft>
              <a:buFont typeface="Arial" panose="020B0604020202020204" pitchFamily="34" charset="0"/>
              <a:buChar char="•"/>
            </a:pPr>
            <a:r>
              <a:rPr lang="en-US" sz="1600" dirty="0">
                <a:solidFill>
                  <a:schemeClr val="tx1"/>
                </a:solidFill>
              </a:rPr>
              <a:t>Entrants must demonstrate how their project applied a full range of planning and management skills, including research, analysis, strategy, tactical implementation and evaluation. </a:t>
            </a:r>
          </a:p>
          <a:p>
            <a:pPr marL="171450" lvl="0" indent="-171450">
              <a:lnSpc>
                <a:spcPct val="100000"/>
              </a:lnSpc>
              <a:spcAft>
                <a:spcPts val="0"/>
              </a:spcAft>
              <a:buFont typeface="Arial" panose="020B0604020202020204" pitchFamily="34" charset="0"/>
              <a:buChar char="•"/>
            </a:pPr>
            <a:r>
              <a:rPr lang="en-US" sz="1600" dirty="0">
                <a:solidFill>
                  <a:schemeClr val="tx1"/>
                </a:solidFill>
              </a:rPr>
              <a:t>The entry must explain the links between the business need, stakeholder analysis, goals and objectives, and solution. </a:t>
            </a:r>
          </a:p>
          <a:p>
            <a:pPr marL="171450" lvl="0" indent="-171450">
              <a:lnSpc>
                <a:spcPct val="100000"/>
              </a:lnSpc>
              <a:spcAft>
                <a:spcPts val="0"/>
              </a:spcAft>
              <a:buFont typeface="Arial" panose="020B0604020202020204" pitchFamily="34" charset="0"/>
              <a:buChar char="•"/>
            </a:pPr>
            <a:r>
              <a:rPr lang="en-US" sz="1600" dirty="0">
                <a:solidFill>
                  <a:schemeClr val="tx1"/>
                </a:solidFill>
              </a:rPr>
              <a:t>The entrant must explain the “why” of the planning and implementation to demonstrate their understanding of strategic communication planning and execution.</a:t>
            </a:r>
            <a:endParaRPr sz="1600" dirty="0"/>
          </a:p>
        </p:txBody>
      </p:sp>
    </p:spTree>
    <p:extLst>
      <p:ext uri="{BB962C8B-B14F-4D97-AF65-F5344CB8AC3E}">
        <p14:creationId xmlns:p14="http://schemas.microsoft.com/office/powerpoint/2010/main" val="3600348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3" y="500739"/>
            <a:ext cx="7136188"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rgbClr val="009AA6"/>
                </a:solidFill>
              </a:rPr>
              <a:t>Division 2: Communication Research</a:t>
            </a:r>
            <a:endParaRPr sz="2400" b="1" dirty="0">
              <a:solidFill>
                <a:srgbClr val="009AA6"/>
              </a:solidFill>
            </a:endParaRPr>
          </a:p>
        </p:txBody>
      </p:sp>
      <p:sp>
        <p:nvSpPr>
          <p:cNvPr id="62" name="Google Shape;62;p14"/>
          <p:cNvSpPr txBox="1"/>
          <p:nvPr/>
        </p:nvSpPr>
        <p:spPr>
          <a:xfrm>
            <a:off x="919953" y="1083459"/>
            <a:ext cx="5565371" cy="4001065"/>
          </a:xfrm>
          <a:prstGeom prst="rect">
            <a:avLst/>
          </a:prstGeom>
          <a:noFill/>
          <a:ln>
            <a:noFill/>
          </a:ln>
        </p:spPr>
        <p:txBody>
          <a:bodyPr spcFirstLastPara="1" wrap="square" lIns="91425" tIns="91425" rIns="91425" bIns="91425" anchor="t" anchorCtr="0">
            <a:spAutoFit/>
          </a:bodyPr>
          <a:lstStyle/>
          <a:p>
            <a:pPr marL="0" lvl="0" indent="0">
              <a:lnSpc>
                <a:spcPct val="100000"/>
              </a:lnSpc>
              <a:spcAft>
                <a:spcPts val="0"/>
              </a:spcAft>
              <a:buNone/>
            </a:pPr>
            <a:r>
              <a:rPr lang="en-US" sz="2000" dirty="0">
                <a:solidFill>
                  <a:schemeClr val="tx1"/>
                </a:solidFill>
              </a:rPr>
              <a:t>This division recognizes the importance of research and measurement as a foundation for strategic communication work and a competency that is integral to success throughout the career of a communication professional.</a:t>
            </a:r>
            <a:br>
              <a:rPr lang="en-US" sz="2000" dirty="0">
                <a:solidFill>
                  <a:schemeClr val="tx1"/>
                </a:solidFill>
              </a:rPr>
            </a:br>
            <a:endParaRPr lang="en-US" sz="1600" dirty="0">
              <a:solidFill>
                <a:schemeClr val="tx1"/>
              </a:solidFill>
            </a:endParaRPr>
          </a:p>
          <a:p>
            <a:pPr marL="171450" lvl="0" indent="-171450">
              <a:lnSpc>
                <a:spcPct val="100000"/>
              </a:lnSpc>
              <a:spcAft>
                <a:spcPts val="0"/>
              </a:spcAft>
              <a:buFont typeface="Arial" panose="020B0604020202020204" pitchFamily="34" charset="0"/>
              <a:buChar char="•"/>
            </a:pPr>
            <a:r>
              <a:rPr lang="en-US" sz="1600" dirty="0">
                <a:solidFill>
                  <a:schemeClr val="tx1"/>
                </a:solidFill>
              </a:rPr>
              <a:t>Entries in this division should explain the plan, how it was developed and implemented, and the links between the business need, stakeholder analysis, goals and objectives, and solution. </a:t>
            </a:r>
          </a:p>
          <a:p>
            <a:pPr marL="171450" lvl="0" indent="-171450">
              <a:lnSpc>
                <a:spcPct val="100000"/>
              </a:lnSpc>
              <a:spcAft>
                <a:spcPts val="0"/>
              </a:spcAft>
              <a:buFont typeface="Arial" panose="020B0604020202020204" pitchFamily="34" charset="0"/>
              <a:buChar char="•"/>
            </a:pPr>
            <a:r>
              <a:rPr lang="en-US" sz="1600" dirty="0">
                <a:solidFill>
                  <a:schemeClr val="tx1"/>
                </a:solidFill>
              </a:rPr>
              <a:t>Entrants must explain the “why” of the planning and implementation to demonstrate their understanding of strategic communication planning and execution. </a:t>
            </a:r>
          </a:p>
        </p:txBody>
      </p:sp>
      <p:pic>
        <p:nvPicPr>
          <p:cNvPr id="5" name="Picture 4">
            <a:extLst>
              <a:ext uri="{FF2B5EF4-FFF2-40B4-BE49-F238E27FC236}">
                <a16:creationId xmlns:a16="http://schemas.microsoft.com/office/drawing/2014/main" id="{35FEE851-E019-295B-7993-B0A61997440C}"/>
              </a:ext>
            </a:extLst>
          </p:cNvPr>
          <p:cNvPicPr>
            <a:picLocks noChangeAspect="1"/>
          </p:cNvPicPr>
          <p:nvPr/>
        </p:nvPicPr>
        <p:blipFill>
          <a:blip r:embed="rId3"/>
          <a:stretch>
            <a:fillRect/>
          </a:stretch>
        </p:blipFill>
        <p:spPr>
          <a:xfrm>
            <a:off x="6581090" y="3357922"/>
            <a:ext cx="2269636" cy="1532004"/>
          </a:xfrm>
          <a:prstGeom prst="rect">
            <a:avLst/>
          </a:prstGeom>
        </p:spPr>
      </p:pic>
    </p:spTree>
    <p:extLst>
      <p:ext uri="{BB962C8B-B14F-4D97-AF65-F5344CB8AC3E}">
        <p14:creationId xmlns:p14="http://schemas.microsoft.com/office/powerpoint/2010/main" val="3001296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919951" y="745025"/>
            <a:ext cx="7136188"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rgbClr val="009AA6"/>
                </a:solidFill>
              </a:rPr>
              <a:t>Division 3: Training &amp; Education</a:t>
            </a:r>
            <a:endParaRPr sz="2400" b="1" dirty="0">
              <a:solidFill>
                <a:srgbClr val="009AA6"/>
              </a:solidFill>
            </a:endParaRPr>
          </a:p>
        </p:txBody>
      </p:sp>
      <p:sp>
        <p:nvSpPr>
          <p:cNvPr id="62" name="Google Shape;62;p14"/>
          <p:cNvSpPr txBox="1"/>
          <p:nvPr/>
        </p:nvSpPr>
        <p:spPr>
          <a:xfrm>
            <a:off x="919951" y="1661617"/>
            <a:ext cx="7333503" cy="3438860"/>
          </a:xfrm>
          <a:prstGeom prst="rect">
            <a:avLst/>
          </a:prstGeom>
          <a:noFill/>
          <a:ln>
            <a:noFill/>
          </a:ln>
        </p:spPr>
        <p:txBody>
          <a:bodyPr spcFirstLastPara="1" wrap="square" lIns="91425" tIns="91425" rIns="91425" bIns="91425" anchor="t" anchorCtr="0">
            <a:spAutoFit/>
          </a:bodyPr>
          <a:lstStyle/>
          <a:p>
            <a:pPr marL="0" lvl="0" indent="0">
              <a:spcBef>
                <a:spcPts val="400"/>
              </a:spcBef>
              <a:spcAft>
                <a:spcPts val="0"/>
              </a:spcAft>
              <a:buNone/>
            </a:pPr>
            <a:r>
              <a:rPr lang="en-US" sz="2000" dirty="0">
                <a:solidFill>
                  <a:schemeClr val="tx1"/>
                </a:solidFill>
              </a:rPr>
              <a:t>This division recognizes the training and education role of consultants and communicators in developing and delivering workshops, classes, seminars or training.</a:t>
            </a:r>
          </a:p>
          <a:p>
            <a:pPr marL="0" lvl="0" indent="0">
              <a:spcBef>
                <a:spcPts val="400"/>
              </a:spcBef>
              <a:spcAft>
                <a:spcPts val="0"/>
              </a:spcAft>
              <a:buNone/>
            </a:pPr>
            <a:endParaRPr lang="en-US" sz="1200" dirty="0">
              <a:solidFill>
                <a:schemeClr val="tx1"/>
              </a:solidFill>
            </a:endParaRPr>
          </a:p>
          <a:p>
            <a:pPr marL="171450" lvl="0" indent="-171450">
              <a:lnSpc>
                <a:spcPct val="115000"/>
              </a:lnSpc>
              <a:spcAft>
                <a:spcPts val="0"/>
              </a:spcAft>
              <a:buFont typeface="Arial" panose="020B0604020202020204" pitchFamily="34" charset="0"/>
              <a:buChar char="•"/>
            </a:pPr>
            <a:r>
              <a:rPr lang="en-US" sz="1600" dirty="0">
                <a:solidFill>
                  <a:schemeClr val="tx1"/>
                </a:solidFill>
              </a:rPr>
              <a:t>Entries may include communication training delivered within an organization, by consultants or in-house staff, and training and education via university classes, conferences, seminars, or workshops. </a:t>
            </a:r>
          </a:p>
          <a:p>
            <a:pPr marL="171450" lvl="0" indent="-171450">
              <a:lnSpc>
                <a:spcPct val="115000"/>
              </a:lnSpc>
              <a:spcAft>
                <a:spcPts val="0"/>
              </a:spcAft>
              <a:buFont typeface="Arial" panose="020B0604020202020204" pitchFamily="34" charset="0"/>
              <a:buChar char="•"/>
            </a:pPr>
            <a:r>
              <a:rPr lang="en-US" sz="1600" dirty="0">
                <a:solidFill>
                  <a:schemeClr val="tx1"/>
                </a:solidFill>
              </a:rPr>
              <a:t>Includes training or education to develop or enhance communication competencies or skills as identified in the Global Standard of the Communication Profession’s six principles – ethics, context, analysis, consistency, engagement and strategy.</a:t>
            </a:r>
          </a:p>
        </p:txBody>
      </p:sp>
    </p:spTree>
    <p:extLst>
      <p:ext uri="{BB962C8B-B14F-4D97-AF65-F5344CB8AC3E}">
        <p14:creationId xmlns:p14="http://schemas.microsoft.com/office/powerpoint/2010/main" val="142998713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otalTime>916</TotalTime>
  <Words>1696</Words>
  <Application>Microsoft Office PowerPoint</Application>
  <PresentationFormat>On-screen Show (16:9)</PresentationFormat>
  <Paragraphs>160</Paragraphs>
  <Slides>40</Slides>
  <Notes>39</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40</vt:i4>
      </vt:variant>
    </vt:vector>
  </HeadingPairs>
  <TitlesOfParts>
    <vt:vector size="42"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finally please remember…..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Gibson, Mandy</dc:creator>
  <cp:lastModifiedBy>Gibson, Mandy</cp:lastModifiedBy>
  <cp:revision>104</cp:revision>
  <dcterms:modified xsi:type="dcterms:W3CDTF">2024-02-05T18:03:41Z</dcterms:modified>
</cp:coreProperties>
</file>